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9" r:id="rId3"/>
    <p:sldId id="265" r:id="rId4"/>
    <p:sldId id="260" r:id="rId5"/>
    <p:sldId id="266" r:id="rId6"/>
    <p:sldId id="268" r:id="rId7"/>
    <p:sldId id="269" r:id="rId8"/>
    <p:sldId id="282" r:id="rId9"/>
    <p:sldId id="280" r:id="rId10"/>
    <p:sldId id="272" r:id="rId11"/>
    <p:sldId id="271" r:id="rId12"/>
    <p:sldId id="273" r:id="rId13"/>
    <p:sldId id="287" r:id="rId14"/>
    <p:sldId id="290" r:id="rId15"/>
    <p:sldId id="292" r:id="rId16"/>
    <p:sldId id="291" r:id="rId17"/>
    <p:sldId id="294" r:id="rId18"/>
    <p:sldId id="293" r:id="rId19"/>
    <p:sldId id="289"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6"/>
    <p:restoredTop sz="77415"/>
  </p:normalViewPr>
  <p:slideViewPr>
    <p:cSldViewPr snapToGrid="0" snapToObjects="1">
      <p:cViewPr varScale="1">
        <p:scale>
          <a:sx n="86" d="100"/>
          <a:sy n="86" d="100"/>
        </p:scale>
        <p:origin x="240" y="42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13883-E137-524E-AC32-7433CE7F58DD}" type="doc">
      <dgm:prSet loTypeId="urn:microsoft.com/office/officeart/2005/8/layout/pyramid4" loCatId="" qsTypeId="urn:microsoft.com/office/officeart/2005/8/quickstyle/simple1" qsCatId="simple" csTypeId="urn:microsoft.com/office/officeart/2005/8/colors/colorful1" csCatId="colorful" phldr="1"/>
      <dgm:spPr/>
      <dgm:t>
        <a:bodyPr/>
        <a:lstStyle/>
        <a:p>
          <a:endParaRPr lang="nl-NL"/>
        </a:p>
      </dgm:t>
    </dgm:pt>
    <dgm:pt modelId="{93FCCE09-108B-2E40-9A1E-E3546A462C97}">
      <dgm:prSet phldrT="[Tekst]"/>
      <dgm:spPr/>
      <dgm:t>
        <a:bodyPr/>
        <a:lstStyle/>
        <a:p>
          <a:r>
            <a:rPr lang="nl-NL" dirty="0"/>
            <a:t>Afstemmen</a:t>
          </a:r>
        </a:p>
      </dgm:t>
    </dgm:pt>
    <dgm:pt modelId="{ABB6D673-DFC3-B442-B14B-E5DDBF58EC03}" type="parTrans" cxnId="{F5992A89-A5BD-D149-8841-467236B24462}">
      <dgm:prSet/>
      <dgm:spPr/>
      <dgm:t>
        <a:bodyPr/>
        <a:lstStyle/>
        <a:p>
          <a:endParaRPr lang="nl-NL"/>
        </a:p>
      </dgm:t>
    </dgm:pt>
    <dgm:pt modelId="{7F3B4ED2-9B64-6648-87DB-3708A7B102D0}" type="sibTrans" cxnId="{F5992A89-A5BD-D149-8841-467236B24462}">
      <dgm:prSet/>
      <dgm:spPr/>
      <dgm:t>
        <a:bodyPr/>
        <a:lstStyle/>
        <a:p>
          <a:endParaRPr lang="nl-NL"/>
        </a:p>
      </dgm:t>
    </dgm:pt>
    <dgm:pt modelId="{240E17A4-EEA4-AA41-8EF7-D91AA2CE69A9}">
      <dgm:prSet phldrT="[Tekst]"/>
      <dgm:spPr/>
      <dgm:t>
        <a:bodyPr/>
        <a:lstStyle/>
        <a:p>
          <a:r>
            <a:rPr lang="nl-NL" dirty="0"/>
            <a:t>Samen</a:t>
          </a:r>
        </a:p>
      </dgm:t>
    </dgm:pt>
    <dgm:pt modelId="{D5192E61-74C2-4A46-9944-B4C3934812F9}" type="parTrans" cxnId="{CC0824BE-385A-6640-9F8D-379BD5D82237}">
      <dgm:prSet/>
      <dgm:spPr/>
      <dgm:t>
        <a:bodyPr/>
        <a:lstStyle/>
        <a:p>
          <a:endParaRPr lang="nl-NL"/>
        </a:p>
      </dgm:t>
    </dgm:pt>
    <dgm:pt modelId="{CBC72D13-8F3D-3D49-8EDE-4A4EF70DC65F}" type="sibTrans" cxnId="{CC0824BE-385A-6640-9F8D-379BD5D82237}">
      <dgm:prSet/>
      <dgm:spPr/>
      <dgm:t>
        <a:bodyPr/>
        <a:lstStyle/>
        <a:p>
          <a:endParaRPr lang="nl-NL"/>
        </a:p>
      </dgm:t>
    </dgm:pt>
    <dgm:pt modelId="{3C85A4A6-41DB-EA47-B24D-EDF20205B3F6}">
      <dgm:prSet phldrT="[Tekst]"/>
      <dgm:spPr/>
      <dgm:t>
        <a:bodyPr/>
        <a:lstStyle/>
        <a:p>
          <a:r>
            <a:rPr lang="nl-NL" dirty="0"/>
            <a:t>Afspreken</a:t>
          </a:r>
        </a:p>
      </dgm:t>
    </dgm:pt>
    <dgm:pt modelId="{5BD97664-5115-384A-87C0-F6DCF5F554D0}" type="parTrans" cxnId="{CA62F61A-0F8E-8B4D-9AD6-F5916FAC8787}">
      <dgm:prSet/>
      <dgm:spPr/>
      <dgm:t>
        <a:bodyPr/>
        <a:lstStyle/>
        <a:p>
          <a:endParaRPr lang="nl-NL"/>
        </a:p>
      </dgm:t>
    </dgm:pt>
    <dgm:pt modelId="{FF06BEE6-5C89-2C4E-A18D-F78F86D75747}" type="sibTrans" cxnId="{CA62F61A-0F8E-8B4D-9AD6-F5916FAC8787}">
      <dgm:prSet/>
      <dgm:spPr/>
      <dgm:t>
        <a:bodyPr/>
        <a:lstStyle/>
        <a:p>
          <a:endParaRPr lang="nl-NL"/>
        </a:p>
      </dgm:t>
    </dgm:pt>
    <dgm:pt modelId="{86273741-F395-9243-9723-5D64A257ACF5}">
      <dgm:prSet phldrT="[Tekst]"/>
      <dgm:spPr/>
      <dgm:t>
        <a:bodyPr/>
        <a:lstStyle/>
        <a:p>
          <a:r>
            <a:rPr lang="nl-NL" dirty="0"/>
            <a:t>Aanspreken</a:t>
          </a:r>
        </a:p>
      </dgm:t>
    </dgm:pt>
    <dgm:pt modelId="{1A49C0AE-C8B8-EA4E-B77D-45424441682F}" type="parTrans" cxnId="{88CE232A-68CC-D249-975A-A48FB9B5A39E}">
      <dgm:prSet/>
      <dgm:spPr/>
      <dgm:t>
        <a:bodyPr/>
        <a:lstStyle/>
        <a:p>
          <a:endParaRPr lang="nl-NL"/>
        </a:p>
      </dgm:t>
    </dgm:pt>
    <dgm:pt modelId="{201551DD-75BD-D341-83C9-6144BCC2D093}" type="sibTrans" cxnId="{88CE232A-68CC-D249-975A-A48FB9B5A39E}">
      <dgm:prSet/>
      <dgm:spPr/>
      <dgm:t>
        <a:bodyPr/>
        <a:lstStyle/>
        <a:p>
          <a:endParaRPr lang="nl-NL"/>
        </a:p>
      </dgm:t>
    </dgm:pt>
    <dgm:pt modelId="{277D8963-C21D-0A46-9806-6A427DE57A76}" type="pres">
      <dgm:prSet presAssocID="{F1B13883-E137-524E-AC32-7433CE7F58DD}" presName="compositeShape" presStyleCnt="0">
        <dgm:presLayoutVars>
          <dgm:chMax val="9"/>
          <dgm:dir/>
          <dgm:resizeHandles val="exact"/>
        </dgm:presLayoutVars>
      </dgm:prSet>
      <dgm:spPr/>
    </dgm:pt>
    <dgm:pt modelId="{DD9E319B-5E42-F04C-AA9E-C5B371FB287E}" type="pres">
      <dgm:prSet presAssocID="{F1B13883-E137-524E-AC32-7433CE7F58DD}" presName="triangle1" presStyleLbl="node1" presStyleIdx="0" presStyleCnt="4">
        <dgm:presLayoutVars>
          <dgm:bulletEnabled val="1"/>
        </dgm:presLayoutVars>
      </dgm:prSet>
      <dgm:spPr/>
    </dgm:pt>
    <dgm:pt modelId="{59AACD45-1580-7F4A-946A-FAE581AD3611}" type="pres">
      <dgm:prSet presAssocID="{F1B13883-E137-524E-AC32-7433CE7F58DD}" presName="triangle2" presStyleLbl="node1" presStyleIdx="1" presStyleCnt="4">
        <dgm:presLayoutVars>
          <dgm:bulletEnabled val="1"/>
        </dgm:presLayoutVars>
      </dgm:prSet>
      <dgm:spPr/>
    </dgm:pt>
    <dgm:pt modelId="{82147638-F357-1A4E-979D-522DB4479B07}" type="pres">
      <dgm:prSet presAssocID="{F1B13883-E137-524E-AC32-7433CE7F58DD}" presName="triangle3" presStyleLbl="node1" presStyleIdx="2" presStyleCnt="4">
        <dgm:presLayoutVars>
          <dgm:bulletEnabled val="1"/>
        </dgm:presLayoutVars>
      </dgm:prSet>
      <dgm:spPr/>
    </dgm:pt>
    <dgm:pt modelId="{A53F56AF-B166-F34D-8C2D-383276994E5B}" type="pres">
      <dgm:prSet presAssocID="{F1B13883-E137-524E-AC32-7433CE7F58DD}" presName="triangle4" presStyleLbl="node1" presStyleIdx="3" presStyleCnt="4">
        <dgm:presLayoutVars>
          <dgm:bulletEnabled val="1"/>
        </dgm:presLayoutVars>
      </dgm:prSet>
      <dgm:spPr/>
    </dgm:pt>
  </dgm:ptLst>
  <dgm:cxnLst>
    <dgm:cxn modelId="{CA62F61A-0F8E-8B4D-9AD6-F5916FAC8787}" srcId="{F1B13883-E137-524E-AC32-7433CE7F58DD}" destId="{3C85A4A6-41DB-EA47-B24D-EDF20205B3F6}" srcOrd="1" destOrd="0" parTransId="{5BD97664-5115-384A-87C0-F6DCF5F554D0}" sibTransId="{FF06BEE6-5C89-2C4E-A18D-F78F86D75747}"/>
    <dgm:cxn modelId="{88CE232A-68CC-D249-975A-A48FB9B5A39E}" srcId="{F1B13883-E137-524E-AC32-7433CE7F58DD}" destId="{86273741-F395-9243-9723-5D64A257ACF5}" srcOrd="3" destOrd="0" parTransId="{1A49C0AE-C8B8-EA4E-B77D-45424441682F}" sibTransId="{201551DD-75BD-D341-83C9-6144BCC2D093}"/>
    <dgm:cxn modelId="{25193D2C-D2B5-3742-AE22-E7BD637AD571}" type="presOf" srcId="{240E17A4-EEA4-AA41-8EF7-D91AA2CE69A9}" destId="{82147638-F357-1A4E-979D-522DB4479B07}" srcOrd="0" destOrd="0" presId="urn:microsoft.com/office/officeart/2005/8/layout/pyramid4"/>
    <dgm:cxn modelId="{C7DD9347-60ED-3243-ABD6-3AD44CA858EE}" type="presOf" srcId="{93FCCE09-108B-2E40-9A1E-E3546A462C97}" destId="{DD9E319B-5E42-F04C-AA9E-C5B371FB287E}" srcOrd="0" destOrd="0" presId="urn:microsoft.com/office/officeart/2005/8/layout/pyramid4"/>
    <dgm:cxn modelId="{F5992A89-A5BD-D149-8841-467236B24462}" srcId="{F1B13883-E137-524E-AC32-7433CE7F58DD}" destId="{93FCCE09-108B-2E40-9A1E-E3546A462C97}" srcOrd="0" destOrd="0" parTransId="{ABB6D673-DFC3-B442-B14B-E5DDBF58EC03}" sibTransId="{7F3B4ED2-9B64-6648-87DB-3708A7B102D0}"/>
    <dgm:cxn modelId="{CC0824BE-385A-6640-9F8D-379BD5D82237}" srcId="{F1B13883-E137-524E-AC32-7433CE7F58DD}" destId="{240E17A4-EEA4-AA41-8EF7-D91AA2CE69A9}" srcOrd="2" destOrd="0" parTransId="{D5192E61-74C2-4A46-9944-B4C3934812F9}" sibTransId="{CBC72D13-8F3D-3D49-8EDE-4A4EF70DC65F}"/>
    <dgm:cxn modelId="{E7A164C4-C7BC-584E-8E1B-67C958843CAF}" type="presOf" srcId="{3C85A4A6-41DB-EA47-B24D-EDF20205B3F6}" destId="{59AACD45-1580-7F4A-946A-FAE581AD3611}" srcOrd="0" destOrd="0" presId="urn:microsoft.com/office/officeart/2005/8/layout/pyramid4"/>
    <dgm:cxn modelId="{73292AEC-6388-844A-A676-14F75A92914F}" type="presOf" srcId="{F1B13883-E137-524E-AC32-7433CE7F58DD}" destId="{277D8963-C21D-0A46-9806-6A427DE57A76}" srcOrd="0" destOrd="0" presId="urn:microsoft.com/office/officeart/2005/8/layout/pyramid4"/>
    <dgm:cxn modelId="{35475CFE-36E2-A244-9B13-27DC51CC38AC}" type="presOf" srcId="{86273741-F395-9243-9723-5D64A257ACF5}" destId="{A53F56AF-B166-F34D-8C2D-383276994E5B}" srcOrd="0" destOrd="0" presId="urn:microsoft.com/office/officeart/2005/8/layout/pyramid4"/>
    <dgm:cxn modelId="{6CA690C1-07F2-F444-8CFD-F6FC913C6C17}" type="presParOf" srcId="{277D8963-C21D-0A46-9806-6A427DE57A76}" destId="{DD9E319B-5E42-F04C-AA9E-C5B371FB287E}" srcOrd="0" destOrd="0" presId="urn:microsoft.com/office/officeart/2005/8/layout/pyramid4"/>
    <dgm:cxn modelId="{ADABAE86-39D2-A442-A74B-C1A776503F4D}" type="presParOf" srcId="{277D8963-C21D-0A46-9806-6A427DE57A76}" destId="{59AACD45-1580-7F4A-946A-FAE581AD3611}" srcOrd="1" destOrd="0" presId="urn:microsoft.com/office/officeart/2005/8/layout/pyramid4"/>
    <dgm:cxn modelId="{FA6D2644-350A-C04C-BCF2-4B94D261A25D}" type="presParOf" srcId="{277D8963-C21D-0A46-9806-6A427DE57A76}" destId="{82147638-F357-1A4E-979D-522DB4479B07}" srcOrd="2" destOrd="0" presId="urn:microsoft.com/office/officeart/2005/8/layout/pyramid4"/>
    <dgm:cxn modelId="{A67DC89D-C9A5-D94B-A5E9-4B13CF7C6675}" type="presParOf" srcId="{277D8963-C21D-0A46-9806-6A427DE57A76}" destId="{A53F56AF-B166-F34D-8C2D-383276994E5B}"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E319B-5E42-F04C-AA9E-C5B371FB287E}">
      <dsp:nvSpPr>
        <dsp:cNvPr id="0" name=""/>
        <dsp:cNvSpPr/>
      </dsp:nvSpPr>
      <dsp:spPr>
        <a:xfrm>
          <a:off x="4169965" y="0"/>
          <a:ext cx="2175669" cy="2175669"/>
        </a:xfrm>
        <a:prstGeom prst="triangl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Afstemmen</a:t>
          </a:r>
        </a:p>
      </dsp:txBody>
      <dsp:txXfrm>
        <a:off x="4713882" y="1087835"/>
        <a:ext cx="1087835" cy="1087834"/>
      </dsp:txXfrm>
    </dsp:sp>
    <dsp:sp modelId="{59AACD45-1580-7F4A-946A-FAE581AD3611}">
      <dsp:nvSpPr>
        <dsp:cNvPr id="0" name=""/>
        <dsp:cNvSpPr/>
      </dsp:nvSpPr>
      <dsp:spPr>
        <a:xfrm>
          <a:off x="3082131" y="2175669"/>
          <a:ext cx="2175669" cy="2175669"/>
        </a:xfrm>
        <a:prstGeom prst="triangl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Afspreken</a:t>
          </a:r>
        </a:p>
      </dsp:txBody>
      <dsp:txXfrm>
        <a:off x="3626048" y="3263504"/>
        <a:ext cx="1087835" cy="1087834"/>
      </dsp:txXfrm>
    </dsp:sp>
    <dsp:sp modelId="{82147638-F357-1A4E-979D-522DB4479B07}">
      <dsp:nvSpPr>
        <dsp:cNvPr id="0" name=""/>
        <dsp:cNvSpPr/>
      </dsp:nvSpPr>
      <dsp:spPr>
        <a:xfrm rot="10800000">
          <a:off x="4169965" y="2175669"/>
          <a:ext cx="2175669" cy="2175669"/>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Samen</a:t>
          </a:r>
        </a:p>
      </dsp:txBody>
      <dsp:txXfrm rot="10800000">
        <a:off x="4713882" y="2175669"/>
        <a:ext cx="1087835" cy="1087834"/>
      </dsp:txXfrm>
    </dsp:sp>
    <dsp:sp modelId="{A53F56AF-B166-F34D-8C2D-383276994E5B}">
      <dsp:nvSpPr>
        <dsp:cNvPr id="0" name=""/>
        <dsp:cNvSpPr/>
      </dsp:nvSpPr>
      <dsp:spPr>
        <a:xfrm>
          <a:off x="5257800" y="2175669"/>
          <a:ext cx="2175669" cy="2175669"/>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Aanspreken</a:t>
          </a:r>
        </a:p>
      </dsp:txBody>
      <dsp:txXfrm>
        <a:off x="5801717" y="3263504"/>
        <a:ext cx="1087835" cy="10878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3D3391-4C4E-9946-99BA-168190ABB3CA}" type="datetimeFigureOut">
              <a:rPr lang="nl-NL" smtClean="0"/>
              <a:t>04-12-19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8558A-2A26-CD4B-8AD5-E8C31F03015B}" type="slidenum">
              <a:rPr lang="nl-NL" smtClean="0"/>
              <a:t>‹nr.›</a:t>
            </a:fld>
            <a:endParaRPr lang="nl-NL"/>
          </a:p>
        </p:txBody>
      </p:sp>
    </p:spTree>
    <p:extLst>
      <p:ext uri="{BB962C8B-B14F-4D97-AF65-F5344CB8AC3E}">
        <p14:creationId xmlns:p14="http://schemas.microsoft.com/office/powerpoint/2010/main" val="2009439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858558A-2A26-CD4B-8AD5-E8C31F03015B}" type="slidenum">
              <a:rPr lang="nl-NL" smtClean="0"/>
              <a:t>2</a:t>
            </a:fld>
            <a:endParaRPr lang="nl-NL"/>
          </a:p>
        </p:txBody>
      </p:sp>
    </p:spTree>
    <p:extLst>
      <p:ext uri="{BB962C8B-B14F-4D97-AF65-F5344CB8AC3E}">
        <p14:creationId xmlns:p14="http://schemas.microsoft.com/office/powerpoint/2010/main" val="848803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858558A-2A26-CD4B-8AD5-E8C31F03015B}" type="slidenum">
              <a:rPr lang="nl-NL" smtClean="0"/>
              <a:t>12</a:t>
            </a:fld>
            <a:endParaRPr lang="nl-NL"/>
          </a:p>
        </p:txBody>
      </p:sp>
    </p:spTree>
    <p:extLst>
      <p:ext uri="{BB962C8B-B14F-4D97-AF65-F5344CB8AC3E}">
        <p14:creationId xmlns:p14="http://schemas.microsoft.com/office/powerpoint/2010/main" val="3508395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858558A-2A26-CD4B-8AD5-E8C31F03015B}" type="slidenum">
              <a:rPr lang="nl-NL" smtClean="0"/>
              <a:t>15</a:t>
            </a:fld>
            <a:endParaRPr lang="nl-NL"/>
          </a:p>
        </p:txBody>
      </p:sp>
    </p:spTree>
    <p:extLst>
      <p:ext uri="{BB962C8B-B14F-4D97-AF65-F5344CB8AC3E}">
        <p14:creationId xmlns:p14="http://schemas.microsoft.com/office/powerpoint/2010/main" val="278285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858558A-2A26-CD4B-8AD5-E8C31F03015B}" type="slidenum">
              <a:rPr lang="nl-NL" smtClean="0"/>
              <a:t>3</a:t>
            </a:fld>
            <a:endParaRPr lang="nl-NL"/>
          </a:p>
        </p:txBody>
      </p:sp>
    </p:spTree>
    <p:extLst>
      <p:ext uri="{BB962C8B-B14F-4D97-AF65-F5344CB8AC3E}">
        <p14:creationId xmlns:p14="http://schemas.microsoft.com/office/powerpoint/2010/main" val="406775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858558A-2A26-CD4B-8AD5-E8C31F03015B}" type="slidenum">
              <a:rPr lang="nl-NL" smtClean="0"/>
              <a:t>4</a:t>
            </a:fld>
            <a:endParaRPr lang="nl-NL"/>
          </a:p>
        </p:txBody>
      </p:sp>
    </p:spTree>
    <p:extLst>
      <p:ext uri="{BB962C8B-B14F-4D97-AF65-F5344CB8AC3E}">
        <p14:creationId xmlns:p14="http://schemas.microsoft.com/office/powerpoint/2010/main" val="1507271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858558A-2A26-CD4B-8AD5-E8C31F03015B}" type="slidenum">
              <a:rPr lang="nl-NL" smtClean="0"/>
              <a:t>5</a:t>
            </a:fld>
            <a:endParaRPr lang="nl-NL"/>
          </a:p>
        </p:txBody>
      </p:sp>
    </p:spTree>
    <p:extLst>
      <p:ext uri="{BB962C8B-B14F-4D97-AF65-F5344CB8AC3E}">
        <p14:creationId xmlns:p14="http://schemas.microsoft.com/office/powerpoint/2010/main" val="2848672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a:t>
            </a:r>
          </a:p>
          <a:p>
            <a:endParaRPr lang="nl-NL" dirty="0"/>
          </a:p>
        </p:txBody>
      </p:sp>
      <p:sp>
        <p:nvSpPr>
          <p:cNvPr id="4" name="Tijdelijke aanduiding voor dianummer 3"/>
          <p:cNvSpPr>
            <a:spLocks noGrp="1"/>
          </p:cNvSpPr>
          <p:nvPr>
            <p:ph type="sldNum" sz="quarter" idx="5"/>
          </p:nvPr>
        </p:nvSpPr>
        <p:spPr/>
        <p:txBody>
          <a:bodyPr/>
          <a:lstStyle/>
          <a:p>
            <a:fld id="{E858558A-2A26-CD4B-8AD5-E8C31F03015B}" type="slidenum">
              <a:rPr lang="nl-NL" smtClean="0"/>
              <a:t>6</a:t>
            </a:fld>
            <a:endParaRPr lang="nl-NL"/>
          </a:p>
        </p:txBody>
      </p:sp>
    </p:spTree>
    <p:extLst>
      <p:ext uri="{BB962C8B-B14F-4D97-AF65-F5344CB8AC3E}">
        <p14:creationId xmlns:p14="http://schemas.microsoft.com/office/powerpoint/2010/main" val="1386400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Zien jullie op basis van deze informatie hoe je elkaar kunt versterken, maar ook in welke mate je in elkaars allergie kunt zitten?</a:t>
            </a:r>
          </a:p>
        </p:txBody>
      </p:sp>
      <p:sp>
        <p:nvSpPr>
          <p:cNvPr id="4" name="Tijdelijke aanduiding voor dianummer 3"/>
          <p:cNvSpPr>
            <a:spLocks noGrp="1"/>
          </p:cNvSpPr>
          <p:nvPr>
            <p:ph type="sldNum" sz="quarter" idx="5"/>
          </p:nvPr>
        </p:nvSpPr>
        <p:spPr/>
        <p:txBody>
          <a:bodyPr/>
          <a:lstStyle/>
          <a:p>
            <a:fld id="{E858558A-2A26-CD4B-8AD5-E8C31F03015B}" type="slidenum">
              <a:rPr lang="nl-NL" smtClean="0"/>
              <a:t>7</a:t>
            </a:fld>
            <a:endParaRPr lang="nl-NL"/>
          </a:p>
        </p:txBody>
      </p:sp>
    </p:spTree>
    <p:extLst>
      <p:ext uri="{BB962C8B-B14F-4D97-AF65-F5344CB8AC3E}">
        <p14:creationId xmlns:p14="http://schemas.microsoft.com/office/powerpoint/2010/main" val="3554041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Speeddaten</a:t>
            </a:r>
          </a:p>
        </p:txBody>
      </p:sp>
      <p:sp>
        <p:nvSpPr>
          <p:cNvPr id="4" name="Tijdelijke aanduiding voor dianummer 3"/>
          <p:cNvSpPr>
            <a:spLocks noGrp="1"/>
          </p:cNvSpPr>
          <p:nvPr>
            <p:ph type="sldNum" sz="quarter" idx="5"/>
          </p:nvPr>
        </p:nvSpPr>
        <p:spPr/>
        <p:txBody>
          <a:bodyPr/>
          <a:lstStyle/>
          <a:p>
            <a:fld id="{E858558A-2A26-CD4B-8AD5-E8C31F03015B}" type="slidenum">
              <a:rPr lang="nl-NL" smtClean="0"/>
              <a:t>9</a:t>
            </a:fld>
            <a:endParaRPr lang="nl-NL"/>
          </a:p>
        </p:txBody>
      </p:sp>
    </p:spTree>
    <p:extLst>
      <p:ext uri="{BB962C8B-B14F-4D97-AF65-F5344CB8AC3E}">
        <p14:creationId xmlns:p14="http://schemas.microsoft.com/office/powerpoint/2010/main" val="3773287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E858558A-2A26-CD4B-8AD5-E8C31F03015B}" type="slidenum">
              <a:rPr lang="nl-NL" smtClean="0"/>
              <a:t>10</a:t>
            </a:fld>
            <a:endParaRPr lang="nl-NL"/>
          </a:p>
        </p:txBody>
      </p:sp>
    </p:spTree>
    <p:extLst>
      <p:ext uri="{BB962C8B-B14F-4D97-AF65-F5344CB8AC3E}">
        <p14:creationId xmlns:p14="http://schemas.microsoft.com/office/powerpoint/2010/main" val="3235121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858558A-2A26-CD4B-8AD5-E8C31F03015B}" type="slidenum">
              <a:rPr lang="nl-NL" smtClean="0"/>
              <a:t>11</a:t>
            </a:fld>
            <a:endParaRPr lang="nl-NL"/>
          </a:p>
        </p:txBody>
      </p:sp>
    </p:spTree>
    <p:extLst>
      <p:ext uri="{BB962C8B-B14F-4D97-AF65-F5344CB8AC3E}">
        <p14:creationId xmlns:p14="http://schemas.microsoft.com/office/powerpoint/2010/main" val="4075070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7A248E-1BD7-1241-8ED9-C5232DA6ED1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4DE736A-5E10-BE40-8C35-981CA707E8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7E8A6C8-6702-5B49-8360-58AFDAADD536}"/>
              </a:ext>
            </a:extLst>
          </p:cNvPr>
          <p:cNvSpPr>
            <a:spLocks noGrp="1"/>
          </p:cNvSpPr>
          <p:nvPr>
            <p:ph type="dt" sz="half" idx="10"/>
          </p:nvPr>
        </p:nvSpPr>
        <p:spPr/>
        <p:txBody>
          <a:bodyPr/>
          <a:lstStyle/>
          <a:p>
            <a:fld id="{ADE17380-EAE5-EF42-A8AC-9545A5B25958}" type="datetimeFigureOut">
              <a:rPr lang="nl-NL" smtClean="0"/>
              <a:t>04-12-19</a:t>
            </a:fld>
            <a:endParaRPr lang="nl-NL"/>
          </a:p>
        </p:txBody>
      </p:sp>
      <p:sp>
        <p:nvSpPr>
          <p:cNvPr id="5" name="Tijdelijke aanduiding voor voettekst 4">
            <a:extLst>
              <a:ext uri="{FF2B5EF4-FFF2-40B4-BE49-F238E27FC236}">
                <a16:creationId xmlns:a16="http://schemas.microsoft.com/office/drawing/2014/main" id="{1D30DAB2-98D7-944E-B781-95B07B1453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C8A75D-D6D7-8D4E-B3AE-3D495D6F33DA}"/>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532699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A4206-BA1E-6046-BD2D-0782A56A275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9402956-F9D9-A746-8C07-C21A4939A26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0685BD9-6AF8-D145-9806-E7025519BC7B}"/>
              </a:ext>
            </a:extLst>
          </p:cNvPr>
          <p:cNvSpPr>
            <a:spLocks noGrp="1"/>
          </p:cNvSpPr>
          <p:nvPr>
            <p:ph type="dt" sz="half" idx="10"/>
          </p:nvPr>
        </p:nvSpPr>
        <p:spPr/>
        <p:txBody>
          <a:bodyPr/>
          <a:lstStyle/>
          <a:p>
            <a:fld id="{ADE17380-EAE5-EF42-A8AC-9545A5B25958}" type="datetimeFigureOut">
              <a:rPr lang="nl-NL" smtClean="0"/>
              <a:t>04-12-19</a:t>
            </a:fld>
            <a:endParaRPr lang="nl-NL"/>
          </a:p>
        </p:txBody>
      </p:sp>
      <p:sp>
        <p:nvSpPr>
          <p:cNvPr id="5" name="Tijdelijke aanduiding voor voettekst 4">
            <a:extLst>
              <a:ext uri="{FF2B5EF4-FFF2-40B4-BE49-F238E27FC236}">
                <a16:creationId xmlns:a16="http://schemas.microsoft.com/office/drawing/2014/main" id="{AC9A1F3F-49DE-A240-A255-F860092F90C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83B5C9C-CBBB-FB49-9443-6B5F34EBD226}"/>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128097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46C770F-30F0-0744-BD4D-CECBE24248C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81AD426-5A5B-AE44-BECE-433D7AF7103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A25AA57-41F3-4D4F-B6FC-3ABB28154481}"/>
              </a:ext>
            </a:extLst>
          </p:cNvPr>
          <p:cNvSpPr>
            <a:spLocks noGrp="1"/>
          </p:cNvSpPr>
          <p:nvPr>
            <p:ph type="dt" sz="half" idx="10"/>
          </p:nvPr>
        </p:nvSpPr>
        <p:spPr/>
        <p:txBody>
          <a:bodyPr/>
          <a:lstStyle/>
          <a:p>
            <a:fld id="{ADE17380-EAE5-EF42-A8AC-9545A5B25958}" type="datetimeFigureOut">
              <a:rPr lang="nl-NL" smtClean="0"/>
              <a:t>04-12-19</a:t>
            </a:fld>
            <a:endParaRPr lang="nl-NL"/>
          </a:p>
        </p:txBody>
      </p:sp>
      <p:sp>
        <p:nvSpPr>
          <p:cNvPr id="5" name="Tijdelijke aanduiding voor voettekst 4">
            <a:extLst>
              <a:ext uri="{FF2B5EF4-FFF2-40B4-BE49-F238E27FC236}">
                <a16:creationId xmlns:a16="http://schemas.microsoft.com/office/drawing/2014/main" id="{50B6974B-D723-BC4F-ABC1-4EA6F6A1F9D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E243385-CD9D-2840-B32D-E61ADA8DB8D8}"/>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597109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C25DE-B8C7-3649-AD2B-11111F5B6BE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CE9172E-1D03-3A43-87E4-CCCBA8BDCF9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C0CFFB-3386-E74F-B96B-D4783F9CD879}"/>
              </a:ext>
            </a:extLst>
          </p:cNvPr>
          <p:cNvSpPr>
            <a:spLocks noGrp="1"/>
          </p:cNvSpPr>
          <p:nvPr>
            <p:ph type="dt" sz="half" idx="10"/>
          </p:nvPr>
        </p:nvSpPr>
        <p:spPr/>
        <p:txBody>
          <a:bodyPr/>
          <a:lstStyle/>
          <a:p>
            <a:fld id="{ADE17380-EAE5-EF42-A8AC-9545A5B25958}" type="datetimeFigureOut">
              <a:rPr lang="nl-NL" smtClean="0"/>
              <a:t>04-12-19</a:t>
            </a:fld>
            <a:endParaRPr lang="nl-NL"/>
          </a:p>
        </p:txBody>
      </p:sp>
      <p:sp>
        <p:nvSpPr>
          <p:cNvPr id="5" name="Tijdelijke aanduiding voor voettekst 4">
            <a:extLst>
              <a:ext uri="{FF2B5EF4-FFF2-40B4-BE49-F238E27FC236}">
                <a16:creationId xmlns:a16="http://schemas.microsoft.com/office/drawing/2014/main" id="{00939060-303D-E242-90B4-22A612895E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A8DCFE-8E13-CD4A-8DB0-34B7C2B7A8C1}"/>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326210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47DDE-AF0C-F540-8F87-922DA193E48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ECC9036-497F-E84C-A27F-045B2C7010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673363A-C28D-DC4E-84CC-B043A00A159A}"/>
              </a:ext>
            </a:extLst>
          </p:cNvPr>
          <p:cNvSpPr>
            <a:spLocks noGrp="1"/>
          </p:cNvSpPr>
          <p:nvPr>
            <p:ph type="dt" sz="half" idx="10"/>
          </p:nvPr>
        </p:nvSpPr>
        <p:spPr/>
        <p:txBody>
          <a:bodyPr/>
          <a:lstStyle/>
          <a:p>
            <a:fld id="{ADE17380-EAE5-EF42-A8AC-9545A5B25958}" type="datetimeFigureOut">
              <a:rPr lang="nl-NL" smtClean="0"/>
              <a:t>04-12-19</a:t>
            </a:fld>
            <a:endParaRPr lang="nl-NL"/>
          </a:p>
        </p:txBody>
      </p:sp>
      <p:sp>
        <p:nvSpPr>
          <p:cNvPr id="5" name="Tijdelijke aanduiding voor voettekst 4">
            <a:extLst>
              <a:ext uri="{FF2B5EF4-FFF2-40B4-BE49-F238E27FC236}">
                <a16:creationId xmlns:a16="http://schemas.microsoft.com/office/drawing/2014/main" id="{5F1DE9DC-810E-BD4A-97AF-330CF9A9210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46AB99-3612-6E4E-9CFA-B62432E149F2}"/>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30985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6A837-FFA1-2245-8BE5-4EA98F27C6F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D7A867-0F31-284E-8BED-87D821E6152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59093D7-2E01-3F42-B409-0547FA53A17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9C59BE3-7807-B447-8E27-29CEB9DB3D01}"/>
              </a:ext>
            </a:extLst>
          </p:cNvPr>
          <p:cNvSpPr>
            <a:spLocks noGrp="1"/>
          </p:cNvSpPr>
          <p:nvPr>
            <p:ph type="dt" sz="half" idx="10"/>
          </p:nvPr>
        </p:nvSpPr>
        <p:spPr/>
        <p:txBody>
          <a:bodyPr/>
          <a:lstStyle/>
          <a:p>
            <a:fld id="{ADE17380-EAE5-EF42-A8AC-9545A5B25958}" type="datetimeFigureOut">
              <a:rPr lang="nl-NL" smtClean="0"/>
              <a:t>04-12-19</a:t>
            </a:fld>
            <a:endParaRPr lang="nl-NL"/>
          </a:p>
        </p:txBody>
      </p:sp>
      <p:sp>
        <p:nvSpPr>
          <p:cNvPr id="6" name="Tijdelijke aanduiding voor voettekst 5">
            <a:extLst>
              <a:ext uri="{FF2B5EF4-FFF2-40B4-BE49-F238E27FC236}">
                <a16:creationId xmlns:a16="http://schemas.microsoft.com/office/drawing/2014/main" id="{C32FE57D-6B49-6348-AA91-911CE330285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DBEE118-39CB-A646-BE78-448306337AE7}"/>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287482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92466-4E96-3D42-B8F8-7F196B41503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DCC11F6-7CEE-914C-A63A-C03004E1E4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418210F-A52B-A14E-90A9-F2C008EF49E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97C91C-0217-4144-8FD7-43A50B2D00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172ED2E-0DC8-8840-B80C-1B77BBE82CE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516F801-0EA5-9B49-9F4B-F7A5FF6AE890}"/>
              </a:ext>
            </a:extLst>
          </p:cNvPr>
          <p:cNvSpPr>
            <a:spLocks noGrp="1"/>
          </p:cNvSpPr>
          <p:nvPr>
            <p:ph type="dt" sz="half" idx="10"/>
          </p:nvPr>
        </p:nvSpPr>
        <p:spPr/>
        <p:txBody>
          <a:bodyPr/>
          <a:lstStyle/>
          <a:p>
            <a:fld id="{ADE17380-EAE5-EF42-A8AC-9545A5B25958}" type="datetimeFigureOut">
              <a:rPr lang="nl-NL" smtClean="0"/>
              <a:t>04-12-19</a:t>
            </a:fld>
            <a:endParaRPr lang="nl-NL"/>
          </a:p>
        </p:txBody>
      </p:sp>
      <p:sp>
        <p:nvSpPr>
          <p:cNvPr id="8" name="Tijdelijke aanduiding voor voettekst 7">
            <a:extLst>
              <a:ext uri="{FF2B5EF4-FFF2-40B4-BE49-F238E27FC236}">
                <a16:creationId xmlns:a16="http://schemas.microsoft.com/office/drawing/2014/main" id="{F2E5F1B4-16AE-A144-966E-C149282CE62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824FD6F-23FA-3B4D-9003-6ECAE193049A}"/>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428041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E0F59-31F1-854D-9534-EF170F8102E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8BD493F-6829-844E-912A-F613F925C2A0}"/>
              </a:ext>
            </a:extLst>
          </p:cNvPr>
          <p:cNvSpPr>
            <a:spLocks noGrp="1"/>
          </p:cNvSpPr>
          <p:nvPr>
            <p:ph type="dt" sz="half" idx="10"/>
          </p:nvPr>
        </p:nvSpPr>
        <p:spPr/>
        <p:txBody>
          <a:bodyPr/>
          <a:lstStyle/>
          <a:p>
            <a:fld id="{ADE17380-EAE5-EF42-A8AC-9545A5B25958}" type="datetimeFigureOut">
              <a:rPr lang="nl-NL" smtClean="0"/>
              <a:t>04-12-19</a:t>
            </a:fld>
            <a:endParaRPr lang="nl-NL"/>
          </a:p>
        </p:txBody>
      </p:sp>
      <p:sp>
        <p:nvSpPr>
          <p:cNvPr id="4" name="Tijdelijke aanduiding voor voettekst 3">
            <a:extLst>
              <a:ext uri="{FF2B5EF4-FFF2-40B4-BE49-F238E27FC236}">
                <a16:creationId xmlns:a16="http://schemas.microsoft.com/office/drawing/2014/main" id="{B3DFE922-7FE7-B34C-A5AA-F441CB793B5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6A311D3-BDAF-424C-8719-4561475CA773}"/>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186790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0A6EDA2-1578-D94A-848F-43CA7958531A}"/>
              </a:ext>
            </a:extLst>
          </p:cNvPr>
          <p:cNvSpPr>
            <a:spLocks noGrp="1"/>
          </p:cNvSpPr>
          <p:nvPr>
            <p:ph type="dt" sz="half" idx="10"/>
          </p:nvPr>
        </p:nvSpPr>
        <p:spPr/>
        <p:txBody>
          <a:bodyPr/>
          <a:lstStyle/>
          <a:p>
            <a:fld id="{ADE17380-EAE5-EF42-A8AC-9545A5B25958}" type="datetimeFigureOut">
              <a:rPr lang="nl-NL" smtClean="0"/>
              <a:t>04-12-19</a:t>
            </a:fld>
            <a:endParaRPr lang="nl-NL"/>
          </a:p>
        </p:txBody>
      </p:sp>
      <p:sp>
        <p:nvSpPr>
          <p:cNvPr id="3" name="Tijdelijke aanduiding voor voettekst 2">
            <a:extLst>
              <a:ext uri="{FF2B5EF4-FFF2-40B4-BE49-F238E27FC236}">
                <a16:creationId xmlns:a16="http://schemas.microsoft.com/office/drawing/2014/main" id="{54A3FCFD-14CB-354C-91F2-B737D918303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9B60D46-8A5C-104F-B240-6AB4BEA25654}"/>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2119422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65CDB3-80BE-EB44-A538-8E49208C9BE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D87B859-84B4-6546-908B-FAF0D6965E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BCE2E09-26DD-5748-8E45-55A6101C9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00672A4-E3A0-7745-83F9-CF4B8605070E}"/>
              </a:ext>
            </a:extLst>
          </p:cNvPr>
          <p:cNvSpPr>
            <a:spLocks noGrp="1"/>
          </p:cNvSpPr>
          <p:nvPr>
            <p:ph type="dt" sz="half" idx="10"/>
          </p:nvPr>
        </p:nvSpPr>
        <p:spPr/>
        <p:txBody>
          <a:bodyPr/>
          <a:lstStyle/>
          <a:p>
            <a:fld id="{ADE17380-EAE5-EF42-A8AC-9545A5B25958}" type="datetimeFigureOut">
              <a:rPr lang="nl-NL" smtClean="0"/>
              <a:t>04-12-19</a:t>
            </a:fld>
            <a:endParaRPr lang="nl-NL"/>
          </a:p>
        </p:txBody>
      </p:sp>
      <p:sp>
        <p:nvSpPr>
          <p:cNvPr id="6" name="Tijdelijke aanduiding voor voettekst 5">
            <a:extLst>
              <a:ext uri="{FF2B5EF4-FFF2-40B4-BE49-F238E27FC236}">
                <a16:creationId xmlns:a16="http://schemas.microsoft.com/office/drawing/2014/main" id="{4595D368-BFB4-9743-B448-193ED32BAB7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D1C4B12-965C-7345-BA56-757E83FE1A78}"/>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3860075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B39710-58EB-ED4A-BA24-9AAB1995EC8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FDAE0FF-4F3E-884B-829A-894B3EFBE3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C137AF7-69AD-8844-8E77-80F3A99B1D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3649D42-777D-3544-B402-C4F55284D82E}"/>
              </a:ext>
            </a:extLst>
          </p:cNvPr>
          <p:cNvSpPr>
            <a:spLocks noGrp="1"/>
          </p:cNvSpPr>
          <p:nvPr>
            <p:ph type="dt" sz="half" idx="10"/>
          </p:nvPr>
        </p:nvSpPr>
        <p:spPr/>
        <p:txBody>
          <a:bodyPr/>
          <a:lstStyle/>
          <a:p>
            <a:fld id="{ADE17380-EAE5-EF42-A8AC-9545A5B25958}" type="datetimeFigureOut">
              <a:rPr lang="nl-NL" smtClean="0"/>
              <a:t>04-12-19</a:t>
            </a:fld>
            <a:endParaRPr lang="nl-NL"/>
          </a:p>
        </p:txBody>
      </p:sp>
      <p:sp>
        <p:nvSpPr>
          <p:cNvPr id="6" name="Tijdelijke aanduiding voor voettekst 5">
            <a:extLst>
              <a:ext uri="{FF2B5EF4-FFF2-40B4-BE49-F238E27FC236}">
                <a16:creationId xmlns:a16="http://schemas.microsoft.com/office/drawing/2014/main" id="{F5F9BC40-B0D0-7D46-833B-1EC018994FB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53FAD04-4E1E-A24C-A618-253AD5FED2DF}"/>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1288327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2B75D7C-9659-614C-BE54-2750198EF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064B12D-8C15-E044-8551-86BE69563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4D5CFFC-644A-CC4E-AF1B-607F1282B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17380-EAE5-EF42-A8AC-9545A5B25958}" type="datetimeFigureOut">
              <a:rPr lang="nl-NL" smtClean="0"/>
              <a:t>04-12-19</a:t>
            </a:fld>
            <a:endParaRPr lang="nl-NL"/>
          </a:p>
        </p:txBody>
      </p:sp>
      <p:sp>
        <p:nvSpPr>
          <p:cNvPr id="5" name="Tijdelijke aanduiding voor voettekst 4">
            <a:extLst>
              <a:ext uri="{FF2B5EF4-FFF2-40B4-BE49-F238E27FC236}">
                <a16:creationId xmlns:a16="http://schemas.microsoft.com/office/drawing/2014/main" id="{78297722-F996-C840-9B26-19CF1C1A3D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DD00F20-1444-6249-977D-3CD286D715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44C28-2E87-F242-9B0D-369E4BF5694C}" type="slidenum">
              <a:rPr lang="nl-NL" smtClean="0"/>
              <a:t>‹nr.›</a:t>
            </a:fld>
            <a:endParaRPr lang="nl-NL"/>
          </a:p>
        </p:txBody>
      </p:sp>
    </p:spTree>
    <p:extLst>
      <p:ext uri="{BB962C8B-B14F-4D97-AF65-F5344CB8AC3E}">
        <p14:creationId xmlns:p14="http://schemas.microsoft.com/office/powerpoint/2010/main" val="1668557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Bvrv56UVrtA"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www.123test.nl/groepsrollentes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Bxet7uZBsg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s://www.123test.nl/disc-tes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0B94C02-46BB-1A48-8618-BE5F1651ED1D}"/>
              </a:ext>
            </a:extLst>
          </p:cNvPr>
          <p:cNvSpPr>
            <a:spLocks noGrp="1"/>
          </p:cNvSpPr>
          <p:nvPr>
            <p:ph type="ctrTitle"/>
          </p:nvPr>
        </p:nvSpPr>
        <p:spPr>
          <a:xfrm>
            <a:off x="1600200" y="4269282"/>
            <a:ext cx="8991600" cy="1264762"/>
          </a:xfrm>
          <a:solidFill>
            <a:srgbClr val="FFFFFF"/>
          </a:solidFill>
          <a:ln w="38100">
            <a:solidFill>
              <a:srgbClr val="404040"/>
            </a:solidFill>
            <a:miter lim="800000"/>
          </a:ln>
        </p:spPr>
        <p:txBody>
          <a:bodyPr anchor="ctr">
            <a:normAutofit/>
          </a:bodyPr>
          <a:lstStyle/>
          <a:p>
            <a:r>
              <a:rPr lang="nl-NL" sz="4000" dirty="0">
                <a:solidFill>
                  <a:srgbClr val="404040"/>
                </a:solidFill>
              </a:rPr>
              <a:t>Personeelsmanagement en leiderschap</a:t>
            </a:r>
          </a:p>
        </p:txBody>
      </p:sp>
      <p:sp>
        <p:nvSpPr>
          <p:cNvPr id="3" name="Ondertitel 2">
            <a:extLst>
              <a:ext uri="{FF2B5EF4-FFF2-40B4-BE49-F238E27FC236}">
                <a16:creationId xmlns:a16="http://schemas.microsoft.com/office/drawing/2014/main" id="{36E17D7A-091A-5448-9C23-675F2846BC08}"/>
              </a:ext>
            </a:extLst>
          </p:cNvPr>
          <p:cNvSpPr>
            <a:spLocks noGrp="1"/>
          </p:cNvSpPr>
          <p:nvPr>
            <p:ph type="subTitle" idx="1"/>
          </p:nvPr>
        </p:nvSpPr>
        <p:spPr>
          <a:xfrm>
            <a:off x="2695194" y="5688535"/>
            <a:ext cx="6801612" cy="536125"/>
          </a:xfrm>
        </p:spPr>
        <p:txBody>
          <a:bodyPr>
            <a:normAutofit/>
          </a:bodyPr>
          <a:lstStyle/>
          <a:p>
            <a:r>
              <a:rPr lang="nl-NL" sz="1800">
                <a:solidFill>
                  <a:srgbClr val="FFFFFF"/>
                </a:solidFill>
              </a:rPr>
              <a:t>28 oktober 2019</a:t>
            </a:r>
          </a:p>
        </p:txBody>
      </p:sp>
      <p:pic>
        <p:nvPicPr>
          <p:cNvPr id="9" name="Afbeelding 8" descr="Afbeelding met schoolbord, voedsel&#10;&#10;Automatisch gegenereerde beschrijving">
            <a:extLst>
              <a:ext uri="{FF2B5EF4-FFF2-40B4-BE49-F238E27FC236}">
                <a16:creationId xmlns:a16="http://schemas.microsoft.com/office/drawing/2014/main" id="{19099409-B3DB-2249-B2BB-81F88261B46C}"/>
              </a:ext>
            </a:extLst>
          </p:cNvPr>
          <p:cNvPicPr>
            <a:picLocks noChangeAspect="1"/>
          </p:cNvPicPr>
          <p:nvPr/>
        </p:nvPicPr>
        <p:blipFill>
          <a:blip r:embed="rId2"/>
          <a:stretch>
            <a:fillRect/>
          </a:stretch>
        </p:blipFill>
        <p:spPr>
          <a:xfrm>
            <a:off x="926883" y="468977"/>
            <a:ext cx="4724835" cy="3539066"/>
          </a:xfrm>
          <a:prstGeom prst="rect">
            <a:avLst/>
          </a:prstGeom>
        </p:spPr>
      </p:pic>
      <p:pic>
        <p:nvPicPr>
          <p:cNvPr id="5" name="Afbeelding 4">
            <a:extLst>
              <a:ext uri="{FF2B5EF4-FFF2-40B4-BE49-F238E27FC236}">
                <a16:creationId xmlns:a16="http://schemas.microsoft.com/office/drawing/2014/main" id="{F9F2385B-D3CF-634B-B825-453311C9A643}"/>
              </a:ext>
            </a:extLst>
          </p:cNvPr>
          <p:cNvPicPr>
            <a:picLocks noChangeAspect="1"/>
          </p:cNvPicPr>
          <p:nvPr/>
        </p:nvPicPr>
        <p:blipFill>
          <a:blip r:embed="rId3"/>
          <a:srcRect/>
          <a:stretch/>
        </p:blipFill>
        <p:spPr>
          <a:xfrm>
            <a:off x="7407563" y="731011"/>
            <a:ext cx="3014998" cy="3014998"/>
          </a:xfrm>
          <a:prstGeom prst="rect">
            <a:avLst/>
          </a:prstGeom>
        </p:spPr>
      </p:pic>
      <p:sp>
        <p:nvSpPr>
          <p:cNvPr id="4" name="Tekstvak 3">
            <a:extLst>
              <a:ext uri="{FF2B5EF4-FFF2-40B4-BE49-F238E27FC236}">
                <a16:creationId xmlns:a16="http://schemas.microsoft.com/office/drawing/2014/main" id="{198DAD65-348F-DC4A-885E-1B59888896FE}"/>
              </a:ext>
            </a:extLst>
          </p:cNvPr>
          <p:cNvSpPr txBox="1"/>
          <p:nvPr/>
        </p:nvSpPr>
        <p:spPr>
          <a:xfrm>
            <a:off x="2788170" y="329784"/>
            <a:ext cx="184731" cy="369332"/>
          </a:xfrm>
          <a:prstGeom prst="rect">
            <a:avLst/>
          </a:prstGeom>
          <a:noFill/>
        </p:spPr>
        <p:txBody>
          <a:bodyPr wrap="none" rtlCol="0">
            <a:spAutoFit/>
          </a:bodyPr>
          <a:lstStyle/>
          <a:p>
            <a:endParaRPr lang="nl-NL"/>
          </a:p>
        </p:txBody>
      </p:sp>
    </p:spTree>
    <p:extLst>
      <p:ext uri="{BB962C8B-B14F-4D97-AF65-F5344CB8AC3E}">
        <p14:creationId xmlns:p14="http://schemas.microsoft.com/office/powerpoint/2010/main" val="1060139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CB04922-9732-4049-AB45-3A39046CC11D}"/>
              </a:ext>
            </a:extLst>
          </p:cNvPr>
          <p:cNvSpPr>
            <a:spLocks noGrp="1"/>
          </p:cNvSpPr>
          <p:nvPr>
            <p:ph type="title"/>
          </p:nvPr>
        </p:nvSpPr>
        <p:spPr>
          <a:xfrm>
            <a:off x="1018604" y="1053042"/>
            <a:ext cx="4458424" cy="3068357"/>
          </a:xfrm>
        </p:spPr>
        <p:txBody>
          <a:bodyPr vert="horz" lIns="91440" tIns="45720" rIns="91440" bIns="45720" rtlCol="0" anchor="b">
            <a:normAutofit/>
          </a:bodyPr>
          <a:lstStyle/>
          <a:p>
            <a:r>
              <a:rPr lang="en-US" sz="6000">
                <a:solidFill>
                  <a:srgbClr val="FFFFFF"/>
                </a:solidFill>
              </a:rPr>
              <a:t>Constructieve conflicten</a:t>
            </a:r>
          </a:p>
        </p:txBody>
      </p:sp>
      <p:pic>
        <p:nvPicPr>
          <p:cNvPr id="7" name="Tijdelijke aanduiding voor inhoud 6">
            <a:extLst>
              <a:ext uri="{FF2B5EF4-FFF2-40B4-BE49-F238E27FC236}">
                <a16:creationId xmlns:a16="http://schemas.microsoft.com/office/drawing/2014/main" id="{E1273274-EC5C-374F-99B9-758746662E6E}"/>
              </a:ext>
            </a:extLst>
          </p:cNvPr>
          <p:cNvPicPr>
            <a:picLocks noGrp="1" noChangeAspect="1"/>
          </p:cNvPicPr>
          <p:nvPr>
            <p:ph idx="1"/>
          </p:nvPr>
        </p:nvPicPr>
        <p:blipFill>
          <a:blip r:embed="rId3"/>
          <a:stretch>
            <a:fillRect/>
          </a:stretch>
        </p:blipFill>
        <p:spPr>
          <a:xfrm>
            <a:off x="6823614" y="321734"/>
            <a:ext cx="4701322" cy="2785534"/>
          </a:xfrm>
          <a:prstGeom prst="rect">
            <a:avLst/>
          </a:prstGeom>
        </p:spPr>
      </p:pic>
      <p:cxnSp>
        <p:nvCxnSpPr>
          <p:cNvPr id="19" name="Straight Connector 18">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1EB55211-6ACF-8B46-8ED8-2609E218BFBE}"/>
              </a:ext>
            </a:extLst>
          </p:cNvPr>
          <p:cNvPicPr>
            <a:picLocks noChangeAspect="1"/>
          </p:cNvPicPr>
          <p:nvPr/>
        </p:nvPicPr>
        <p:blipFill>
          <a:blip r:embed="rId4"/>
          <a:stretch>
            <a:fillRect/>
          </a:stretch>
        </p:blipFill>
        <p:spPr>
          <a:xfrm>
            <a:off x="7435741" y="3750733"/>
            <a:ext cx="3477068" cy="2794807"/>
          </a:xfrm>
          <a:prstGeom prst="rect">
            <a:avLst/>
          </a:prstGeom>
        </p:spPr>
      </p:pic>
    </p:spTree>
    <p:extLst>
      <p:ext uri="{BB962C8B-B14F-4D97-AF65-F5344CB8AC3E}">
        <p14:creationId xmlns:p14="http://schemas.microsoft.com/office/powerpoint/2010/main" val="2479238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B04922-9732-4049-AB45-3A39046CC11D}"/>
              </a:ext>
            </a:extLst>
          </p:cNvPr>
          <p:cNvSpPr>
            <a:spLocks noGrp="1"/>
          </p:cNvSpPr>
          <p:nvPr>
            <p:ph type="title" idx="4294967295"/>
          </p:nvPr>
        </p:nvSpPr>
        <p:spPr>
          <a:xfrm>
            <a:off x="642996" y="4571216"/>
            <a:ext cx="10906008" cy="1115415"/>
          </a:xfrm>
        </p:spPr>
        <p:txBody>
          <a:bodyPr vert="horz" lIns="91440" tIns="45720" rIns="91440" bIns="45720" rtlCol="0" anchor="b">
            <a:normAutofit/>
          </a:bodyPr>
          <a:lstStyle/>
          <a:p>
            <a:pPr algn="ctr"/>
            <a:r>
              <a:rPr lang="en-US" sz="6000"/>
              <a:t>Constructieve conflicten</a:t>
            </a:r>
          </a:p>
        </p:txBody>
      </p:sp>
      <p:pic>
        <p:nvPicPr>
          <p:cNvPr id="7" name="Afbeelding 6" descr="Afbeelding met geel, stoppen, teken, zitten&#10;&#10;Automatisch gegenereerde beschrijving">
            <a:extLst>
              <a:ext uri="{FF2B5EF4-FFF2-40B4-BE49-F238E27FC236}">
                <a16:creationId xmlns:a16="http://schemas.microsoft.com/office/drawing/2014/main" id="{A1C9859E-580C-004F-B2D2-8011B42F993B}"/>
              </a:ext>
            </a:extLst>
          </p:cNvPr>
          <p:cNvPicPr>
            <a:picLocks noChangeAspect="1"/>
          </p:cNvPicPr>
          <p:nvPr/>
        </p:nvPicPr>
        <p:blipFill>
          <a:blip r:embed="rId3"/>
          <a:stretch>
            <a:fillRect/>
          </a:stretch>
        </p:blipFill>
        <p:spPr>
          <a:xfrm>
            <a:off x="481946" y="1097963"/>
            <a:ext cx="3529109" cy="2532135"/>
          </a:xfrm>
          <a:prstGeom prst="rect">
            <a:avLst/>
          </a:prstGeom>
        </p:spPr>
      </p:pic>
      <p:pic>
        <p:nvPicPr>
          <p:cNvPr id="5" name="Tijdelijke aanduiding voor inhoud 4" descr="Afbeelding met schermafbeelding&#10;&#10;Automatisch gegenereerde beschrijving">
            <a:extLst>
              <a:ext uri="{FF2B5EF4-FFF2-40B4-BE49-F238E27FC236}">
                <a16:creationId xmlns:a16="http://schemas.microsoft.com/office/drawing/2014/main" id="{8211FF22-F130-AA40-9F39-65346C362E39}"/>
              </a:ext>
            </a:extLst>
          </p:cNvPr>
          <p:cNvPicPr>
            <a:picLocks noGrp="1" noChangeAspect="1"/>
          </p:cNvPicPr>
          <p:nvPr>
            <p:ph idx="4294967295"/>
          </p:nvPr>
        </p:nvPicPr>
        <p:blipFill>
          <a:blip r:embed="rId4"/>
          <a:stretch>
            <a:fillRect/>
          </a:stretch>
        </p:blipFill>
        <p:spPr>
          <a:xfrm>
            <a:off x="5034305" y="476573"/>
            <a:ext cx="2123390" cy="3774916"/>
          </a:xfrm>
          <a:prstGeom prst="rect">
            <a:avLst/>
          </a:prstGeom>
        </p:spPr>
      </p:pic>
      <p:pic>
        <p:nvPicPr>
          <p:cNvPr id="4" name="Afbeelding 3" descr="Afbeelding met schermafbeelding&#10;&#10;Automatisch gegenereerde beschrijving">
            <a:extLst>
              <a:ext uri="{FF2B5EF4-FFF2-40B4-BE49-F238E27FC236}">
                <a16:creationId xmlns:a16="http://schemas.microsoft.com/office/drawing/2014/main" id="{9FEF5E1B-C495-774D-B710-2A5F8C577931}"/>
              </a:ext>
            </a:extLst>
          </p:cNvPr>
          <p:cNvPicPr>
            <a:picLocks noChangeAspect="1"/>
          </p:cNvPicPr>
          <p:nvPr/>
        </p:nvPicPr>
        <p:blipFill>
          <a:blip r:embed="rId5"/>
          <a:stretch>
            <a:fillRect/>
          </a:stretch>
        </p:blipFill>
        <p:spPr>
          <a:xfrm>
            <a:off x="8153400" y="1362997"/>
            <a:ext cx="3553968" cy="2002068"/>
          </a:xfrm>
          <a:prstGeom prst="rect">
            <a:avLst/>
          </a:prstGeom>
        </p:spPr>
      </p:pic>
      <p:cxnSp>
        <p:nvCxnSpPr>
          <p:cNvPr id="12" name="Straight Connector 11">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F4B8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609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8CA594E-2267-7A4B-8EA2-C610D9B5E18B}"/>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dirty="0" err="1">
                <a:solidFill>
                  <a:srgbClr val="FFFFFF"/>
                </a:solidFill>
              </a:rPr>
              <a:t>Doelen</a:t>
            </a:r>
            <a:r>
              <a:rPr lang="en-US" sz="5400" dirty="0">
                <a:solidFill>
                  <a:srgbClr val="FFFFFF"/>
                </a:solidFill>
              </a:rPr>
              <a:t> </a:t>
            </a:r>
            <a:r>
              <a:rPr lang="en-US" sz="5400" dirty="0" err="1">
                <a:solidFill>
                  <a:srgbClr val="FFFFFF"/>
                </a:solidFill>
              </a:rPr>
              <a:t>en</a:t>
            </a:r>
            <a:r>
              <a:rPr lang="en-US" sz="5400" dirty="0">
                <a:solidFill>
                  <a:srgbClr val="FFFFFF"/>
                </a:solidFill>
              </a:rPr>
              <a:t> </a:t>
            </a:r>
            <a:r>
              <a:rPr lang="en-US" sz="5400" dirty="0" err="1">
                <a:solidFill>
                  <a:srgbClr val="FFFFFF"/>
                </a:solidFill>
              </a:rPr>
              <a:t>afspraken</a:t>
            </a:r>
            <a:endParaRPr lang="en-US" sz="5400" kern="1200" dirty="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schermafbeelding, tekening, teken&#10;&#10;Automatisch gegenereerde beschrijving">
            <a:extLst>
              <a:ext uri="{FF2B5EF4-FFF2-40B4-BE49-F238E27FC236}">
                <a16:creationId xmlns:a16="http://schemas.microsoft.com/office/drawing/2014/main" id="{49B4214A-CEC0-0A4E-BF92-43DCF7001AD8}"/>
              </a:ext>
            </a:extLst>
          </p:cNvPr>
          <p:cNvPicPr>
            <a:picLocks noGrp="1" noChangeAspect="1"/>
          </p:cNvPicPr>
          <p:nvPr>
            <p:ph idx="1"/>
          </p:nvPr>
        </p:nvPicPr>
        <p:blipFill>
          <a:blip r:embed="rId3"/>
          <a:stretch>
            <a:fillRect/>
          </a:stretch>
        </p:blipFill>
        <p:spPr>
          <a:xfrm>
            <a:off x="320040" y="2669239"/>
            <a:ext cx="11496821" cy="3678981"/>
          </a:xfrm>
          <a:prstGeom prst="rect">
            <a:avLst/>
          </a:prstGeom>
        </p:spPr>
      </p:pic>
    </p:spTree>
    <p:extLst>
      <p:ext uri="{BB962C8B-B14F-4D97-AF65-F5344CB8AC3E}">
        <p14:creationId xmlns:p14="http://schemas.microsoft.com/office/powerpoint/2010/main" val="410178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24E76-276E-A248-9BC9-023AB0A80E9B}"/>
              </a:ext>
            </a:extLst>
          </p:cNvPr>
          <p:cNvSpPr>
            <a:spLocks noGrp="1"/>
          </p:cNvSpPr>
          <p:nvPr>
            <p:ph type="title"/>
          </p:nvPr>
        </p:nvSpPr>
        <p:spPr/>
        <p:txBody>
          <a:bodyPr/>
          <a:lstStyle/>
          <a:p>
            <a:r>
              <a:rPr lang="nl-NL" dirty="0"/>
              <a:t>Triple A</a:t>
            </a:r>
          </a:p>
        </p:txBody>
      </p:sp>
      <p:graphicFrame>
        <p:nvGraphicFramePr>
          <p:cNvPr id="4" name="Tijdelijke aanduiding voor inhoud 3">
            <a:extLst>
              <a:ext uri="{FF2B5EF4-FFF2-40B4-BE49-F238E27FC236}">
                <a16:creationId xmlns:a16="http://schemas.microsoft.com/office/drawing/2014/main" id="{154F2836-F31E-554C-800E-22735492C4C4}"/>
              </a:ext>
            </a:extLst>
          </p:cNvPr>
          <p:cNvGraphicFramePr>
            <a:graphicFrameLocks noGrp="1"/>
          </p:cNvGraphicFramePr>
          <p:nvPr>
            <p:ph idx="1"/>
            <p:extLst>
              <p:ext uri="{D42A27DB-BD31-4B8C-83A1-F6EECF244321}">
                <p14:modId xmlns:p14="http://schemas.microsoft.com/office/powerpoint/2010/main" val="37917953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0826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D5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C61005B-C0ED-A94F-A245-EE3D363327CD}"/>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nl-NL" sz="2600">
                <a:solidFill>
                  <a:srgbClr val="FFFFFF"/>
                </a:solidFill>
              </a:rPr>
              <a:t>Teamrollen van Belbin</a:t>
            </a:r>
          </a:p>
        </p:txBody>
      </p:sp>
      <p:pic>
        <p:nvPicPr>
          <p:cNvPr id="5" name="Afbeelding 4" descr="Afbeelding met schermafbeelding&#10;&#10;Automatisch gegenereerde beschrijving">
            <a:extLst>
              <a:ext uri="{FF2B5EF4-FFF2-40B4-BE49-F238E27FC236}">
                <a16:creationId xmlns:a16="http://schemas.microsoft.com/office/drawing/2014/main" id="{74DC3831-3D55-B84D-8EDB-0F5B2D454603}"/>
              </a:ext>
            </a:extLst>
          </p:cNvPr>
          <p:cNvPicPr>
            <a:picLocks noChangeAspect="1"/>
          </p:cNvPicPr>
          <p:nvPr/>
        </p:nvPicPr>
        <p:blipFill>
          <a:blip r:embed="rId2"/>
          <a:stretch>
            <a:fillRect/>
          </a:stretch>
        </p:blipFill>
        <p:spPr>
          <a:xfrm>
            <a:off x="4038600" y="1313299"/>
            <a:ext cx="5501503" cy="3091146"/>
          </a:xfrm>
          <a:prstGeom prst="rect">
            <a:avLst/>
          </a:prstGeom>
        </p:spPr>
      </p:pic>
      <p:sp>
        <p:nvSpPr>
          <p:cNvPr id="3" name="Tijdelijke aanduiding voor inhoud 2">
            <a:extLst>
              <a:ext uri="{FF2B5EF4-FFF2-40B4-BE49-F238E27FC236}">
                <a16:creationId xmlns:a16="http://schemas.microsoft.com/office/drawing/2014/main" id="{5E69EAEA-5D66-3E4F-ACBF-5F3FF0EAE954}"/>
              </a:ext>
            </a:extLst>
          </p:cNvPr>
          <p:cNvSpPr>
            <a:spLocks noGrp="1"/>
          </p:cNvSpPr>
          <p:nvPr>
            <p:ph idx="1"/>
          </p:nvPr>
        </p:nvSpPr>
        <p:spPr>
          <a:xfrm>
            <a:off x="4038600" y="4884873"/>
            <a:ext cx="7188199" cy="1292090"/>
          </a:xfrm>
        </p:spPr>
        <p:txBody>
          <a:bodyPr>
            <a:normAutofit/>
          </a:bodyPr>
          <a:lstStyle/>
          <a:p>
            <a:r>
              <a:rPr lang="nl-NL" sz="1800" dirty="0">
                <a:hlinkClick r:id="rId3"/>
              </a:rPr>
              <a:t>https://youtu.be/Bvrv56UVrtA</a:t>
            </a:r>
            <a:endParaRPr lang="nl-NL" sz="1800" dirty="0"/>
          </a:p>
          <a:p>
            <a:r>
              <a:rPr lang="nl-NL" sz="1800" dirty="0">
                <a:hlinkClick r:id="rId4"/>
              </a:rPr>
              <a:t>https</a:t>
            </a:r>
            <a:r>
              <a:rPr lang="nl-NL" sz="1800">
                <a:hlinkClick r:id="rId4"/>
              </a:rPr>
              <a:t>://www.123test.nl/groepsrollentest/</a:t>
            </a:r>
            <a:endParaRPr lang="nl-NL" sz="1800"/>
          </a:p>
          <a:p>
            <a:endParaRPr lang="nl-NL" sz="1800"/>
          </a:p>
          <a:p>
            <a:endParaRPr lang="nl-NL" sz="1800" dirty="0"/>
          </a:p>
        </p:txBody>
      </p:sp>
    </p:spTree>
    <p:extLst>
      <p:ext uri="{BB962C8B-B14F-4D97-AF65-F5344CB8AC3E}">
        <p14:creationId xmlns:p14="http://schemas.microsoft.com/office/powerpoint/2010/main" val="2150777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D34D283-0A25-654B-8EA6-053D0F5F2F8C}"/>
              </a:ext>
            </a:extLst>
          </p:cNvPr>
          <p:cNvSpPr>
            <a:spLocks noGrp="1"/>
          </p:cNvSpPr>
          <p:nvPr>
            <p:ph idx="1"/>
          </p:nvPr>
        </p:nvSpPr>
        <p:spPr>
          <a:xfrm>
            <a:off x="838200" y="446528"/>
            <a:ext cx="10515600" cy="5369655"/>
          </a:xfrm>
        </p:spPr>
        <p:txBody>
          <a:bodyPr>
            <a:normAutofit/>
          </a:bodyPr>
          <a:lstStyle/>
          <a:p>
            <a:pPr marL="0" indent="0">
              <a:buNone/>
            </a:pPr>
            <a:r>
              <a:rPr lang="nl-NL" dirty="0"/>
              <a:t>DE N K K R A C H T</a:t>
            </a:r>
          </a:p>
          <a:p>
            <a:pPr marL="0" indent="0">
              <a:buNone/>
            </a:pPr>
            <a:r>
              <a:rPr lang="nl-NL" dirty="0"/>
              <a:t>1. Plant/Innovator</a:t>
            </a:r>
          </a:p>
          <a:p>
            <a:r>
              <a:rPr lang="nl-NL" dirty="0"/>
              <a:t>Bedenkt verassende nieuwe oplossingen, genereert toekomstbeelden,</a:t>
            </a:r>
          </a:p>
          <a:p>
            <a:r>
              <a:rPr lang="nl-NL" dirty="0"/>
              <a:t>is bron van vernieuwing en is eigenzinnig.</a:t>
            </a:r>
          </a:p>
          <a:p>
            <a:r>
              <a:rPr lang="nl-NL" dirty="0"/>
              <a:t>Oriëntatie: individueel</a:t>
            </a:r>
          </a:p>
          <a:p>
            <a:pPr marL="0" indent="0">
              <a:buNone/>
            </a:pPr>
            <a:r>
              <a:rPr lang="nl-NL" dirty="0"/>
              <a:t>2. Monitor</a:t>
            </a:r>
          </a:p>
          <a:p>
            <a:r>
              <a:rPr lang="nl-NL" dirty="0"/>
              <a:t>Behoedt het team voor niet goede of te vlotte beslissingen,</a:t>
            </a:r>
          </a:p>
          <a:p>
            <a:r>
              <a:rPr lang="nl-NL" dirty="0"/>
              <a:t>is kritisch, verwerkt veel informatie, is analyserend, wikkend en wegend.</a:t>
            </a:r>
          </a:p>
          <a:p>
            <a:r>
              <a:rPr lang="nl-NL" dirty="0"/>
              <a:t>Oriëntatie: collectief</a:t>
            </a:r>
          </a:p>
        </p:txBody>
      </p:sp>
    </p:spTree>
    <p:extLst>
      <p:ext uri="{BB962C8B-B14F-4D97-AF65-F5344CB8AC3E}">
        <p14:creationId xmlns:p14="http://schemas.microsoft.com/office/powerpoint/2010/main" val="2022099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70C819D-8E20-7744-A1FA-10A290372244}"/>
              </a:ext>
            </a:extLst>
          </p:cNvPr>
          <p:cNvSpPr>
            <a:spLocks noGrp="1"/>
          </p:cNvSpPr>
          <p:nvPr>
            <p:ph idx="1"/>
          </p:nvPr>
        </p:nvSpPr>
        <p:spPr>
          <a:xfrm>
            <a:off x="838199" y="386569"/>
            <a:ext cx="10584305" cy="6089182"/>
          </a:xfrm>
        </p:spPr>
        <p:txBody>
          <a:bodyPr/>
          <a:lstStyle/>
          <a:p>
            <a:pPr marL="0" indent="0">
              <a:buNone/>
            </a:pPr>
            <a:r>
              <a:rPr lang="nl-NL" dirty="0"/>
              <a:t>W I L S K R A C H T</a:t>
            </a:r>
          </a:p>
          <a:p>
            <a:pPr marL="0" indent="0">
              <a:buNone/>
            </a:pPr>
            <a:r>
              <a:rPr lang="nl-NL" dirty="0"/>
              <a:t>3. Vormer</a:t>
            </a:r>
          </a:p>
          <a:p>
            <a:r>
              <a:rPr lang="nl-NL" dirty="0"/>
              <a:t>Gedreven, energiek, wilskrachtig, zorgt dat dingen worden uitgevoerd,</a:t>
            </a:r>
          </a:p>
          <a:p>
            <a:r>
              <a:rPr lang="nl-NL" dirty="0"/>
              <a:t>Neemt graag risico’s, duwt het team naar succes.</a:t>
            </a:r>
          </a:p>
          <a:p>
            <a:r>
              <a:rPr lang="nl-NL" dirty="0"/>
              <a:t>Oriëntatie: individueel</a:t>
            </a:r>
          </a:p>
          <a:p>
            <a:pPr marL="0" indent="0">
              <a:buNone/>
            </a:pPr>
            <a:r>
              <a:rPr lang="nl-NL" dirty="0"/>
              <a:t>4. Voorzitter</a:t>
            </a:r>
          </a:p>
          <a:p>
            <a:r>
              <a:rPr lang="nl-NL" dirty="0"/>
              <a:t>Is niet inhoudelijk, coördineert, werkt volgens protocol, gebruikt sterke punten van teamleden</a:t>
            </a:r>
          </a:p>
          <a:p>
            <a:r>
              <a:rPr lang="nl-NL" dirty="0"/>
              <a:t>Bepaalt prioriteiten, vat samen en hakt knopen door.</a:t>
            </a:r>
          </a:p>
          <a:p>
            <a:r>
              <a:rPr lang="nl-NL" dirty="0"/>
              <a:t>Oriëntatie: collectief</a:t>
            </a:r>
          </a:p>
          <a:p>
            <a:endParaRPr lang="nl-NL" dirty="0"/>
          </a:p>
        </p:txBody>
      </p:sp>
    </p:spTree>
    <p:extLst>
      <p:ext uri="{BB962C8B-B14F-4D97-AF65-F5344CB8AC3E}">
        <p14:creationId xmlns:p14="http://schemas.microsoft.com/office/powerpoint/2010/main" val="305949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E1CC57F-1E5E-844F-852D-9E554FECFB1F}"/>
              </a:ext>
            </a:extLst>
          </p:cNvPr>
          <p:cNvSpPr>
            <a:spLocks noGrp="1"/>
          </p:cNvSpPr>
          <p:nvPr>
            <p:ph idx="1"/>
          </p:nvPr>
        </p:nvSpPr>
        <p:spPr>
          <a:xfrm>
            <a:off x="838200" y="956196"/>
            <a:ext cx="10515600" cy="4351338"/>
          </a:xfrm>
        </p:spPr>
        <p:txBody>
          <a:bodyPr/>
          <a:lstStyle/>
          <a:p>
            <a:pPr marL="0" indent="0">
              <a:buNone/>
            </a:pPr>
            <a:r>
              <a:rPr lang="nl-NL" dirty="0"/>
              <a:t>D A A D K R A C H T</a:t>
            </a:r>
          </a:p>
          <a:p>
            <a:pPr marL="0" indent="0">
              <a:buNone/>
            </a:pPr>
            <a:r>
              <a:rPr lang="nl-NL" dirty="0"/>
              <a:t>5. Bedrijfsman</a:t>
            </a:r>
          </a:p>
          <a:p>
            <a:r>
              <a:rPr lang="nl-NL" dirty="0"/>
              <a:t>Vertaalt in taken, is gedisciplineerd, houdt van structuren,</a:t>
            </a:r>
          </a:p>
          <a:p>
            <a:r>
              <a:rPr lang="nl-NL" dirty="0"/>
              <a:t>Is degelijk en ordelijk, een ware organisator.</a:t>
            </a:r>
          </a:p>
          <a:p>
            <a:r>
              <a:rPr lang="nl-NL" dirty="0"/>
              <a:t>Oriëntatie: individueel</a:t>
            </a:r>
          </a:p>
          <a:p>
            <a:pPr marL="0" indent="0">
              <a:buNone/>
            </a:pPr>
            <a:r>
              <a:rPr lang="nl-NL" dirty="0"/>
              <a:t>6. Brononderzoeker</a:t>
            </a:r>
          </a:p>
          <a:p>
            <a:r>
              <a:rPr lang="nl-NL" dirty="0"/>
              <a:t>Netwerker. Zoekt informatie en en is extrovert, is enthousiast over alle kansen,</a:t>
            </a:r>
          </a:p>
          <a:p>
            <a:r>
              <a:rPr lang="nl-NL" dirty="0"/>
              <a:t>Onderhoudt contacten, stimuleert vernieuwing door het leggen van verbindingen.</a:t>
            </a:r>
          </a:p>
          <a:p>
            <a:r>
              <a:rPr lang="nl-NL" dirty="0"/>
              <a:t>Oriëntatie: collectief</a:t>
            </a:r>
          </a:p>
          <a:p>
            <a:endParaRPr lang="nl-NL" dirty="0"/>
          </a:p>
        </p:txBody>
      </p:sp>
    </p:spTree>
    <p:extLst>
      <p:ext uri="{BB962C8B-B14F-4D97-AF65-F5344CB8AC3E}">
        <p14:creationId xmlns:p14="http://schemas.microsoft.com/office/powerpoint/2010/main" val="2729027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69027DB-AE31-924D-A479-AD3F495891E6}"/>
              </a:ext>
            </a:extLst>
          </p:cNvPr>
          <p:cNvSpPr>
            <a:spLocks noGrp="1"/>
          </p:cNvSpPr>
          <p:nvPr>
            <p:ph idx="1"/>
          </p:nvPr>
        </p:nvSpPr>
        <p:spPr>
          <a:xfrm>
            <a:off x="779489" y="689548"/>
            <a:ext cx="10574311" cy="5487415"/>
          </a:xfrm>
        </p:spPr>
        <p:txBody>
          <a:bodyPr/>
          <a:lstStyle/>
          <a:p>
            <a:pPr marL="0" indent="0">
              <a:buNone/>
            </a:pPr>
            <a:r>
              <a:rPr lang="nl-NL" dirty="0"/>
              <a:t>G E V O E L S K R A C H T</a:t>
            </a:r>
          </a:p>
          <a:p>
            <a:pPr marL="0" indent="0">
              <a:buNone/>
            </a:pPr>
            <a:r>
              <a:rPr lang="nl-NL" dirty="0"/>
              <a:t>7. Zorgdrager</a:t>
            </a:r>
          </a:p>
          <a:p>
            <a:r>
              <a:rPr lang="nl-NL" dirty="0"/>
              <a:t>Controleert of de puntjes op de i staan, houdt zich aan het schema</a:t>
            </a:r>
          </a:p>
          <a:p>
            <a:r>
              <a:rPr lang="nl-NL" dirty="0"/>
              <a:t>Laat grote zorg jegens mensen en zaken zien.</a:t>
            </a:r>
          </a:p>
          <a:p>
            <a:r>
              <a:rPr lang="nl-NL" dirty="0"/>
              <a:t>Oriëntatie: individueel</a:t>
            </a:r>
          </a:p>
          <a:p>
            <a:pPr marL="0" indent="0">
              <a:buNone/>
            </a:pPr>
            <a:r>
              <a:rPr lang="nl-NL" dirty="0"/>
              <a:t>8. Groepswerker</a:t>
            </a:r>
          </a:p>
          <a:p>
            <a:r>
              <a:rPr lang="nl-NL" dirty="0"/>
              <a:t>Loyaal tegen collega’s, houdt het team bijeen, vermijdt conflicten</a:t>
            </a:r>
          </a:p>
          <a:p>
            <a:r>
              <a:rPr lang="nl-NL" dirty="0"/>
              <a:t>Verlicht en verlucht, zorgt voor sfeer en saamhorigheid.</a:t>
            </a:r>
          </a:p>
          <a:p>
            <a:r>
              <a:rPr lang="nl-NL" dirty="0"/>
              <a:t>Oriëntatie: collectief</a:t>
            </a:r>
          </a:p>
          <a:p>
            <a:endParaRPr lang="nl-NL" dirty="0"/>
          </a:p>
        </p:txBody>
      </p:sp>
    </p:spTree>
    <p:extLst>
      <p:ext uri="{BB962C8B-B14F-4D97-AF65-F5344CB8AC3E}">
        <p14:creationId xmlns:p14="http://schemas.microsoft.com/office/powerpoint/2010/main" val="117195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a:extLst>
              <a:ext uri="{FF2B5EF4-FFF2-40B4-BE49-F238E27FC236}">
                <a16:creationId xmlns:a16="http://schemas.microsoft.com/office/drawing/2014/main" id="{46D6E529-7891-1B4C-AFDA-68CB5FA371FE}"/>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Leiderschap</a:t>
            </a:r>
          </a:p>
        </p:txBody>
      </p:sp>
      <p:cxnSp>
        <p:nvCxnSpPr>
          <p:cNvPr id="15" name="Straight Connector 1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Tijdelijke aanduiding voor inhoud 5">
            <a:extLst>
              <a:ext uri="{FF2B5EF4-FFF2-40B4-BE49-F238E27FC236}">
                <a16:creationId xmlns:a16="http://schemas.microsoft.com/office/drawing/2014/main" id="{3A09B85A-F1C8-2D4B-B3A6-685E916A8023}"/>
              </a:ext>
            </a:extLst>
          </p:cNvPr>
          <p:cNvPicPr>
            <a:picLocks noGrp="1" noChangeAspect="1"/>
          </p:cNvPicPr>
          <p:nvPr>
            <p:ph idx="1"/>
          </p:nvPr>
        </p:nvPicPr>
        <p:blipFill>
          <a:blip r:embed="rId2"/>
          <a:stretch>
            <a:fillRect/>
          </a:stretch>
        </p:blipFill>
        <p:spPr>
          <a:xfrm>
            <a:off x="5153822" y="950816"/>
            <a:ext cx="6553545" cy="4964310"/>
          </a:xfrm>
          <a:prstGeom prst="rect">
            <a:avLst/>
          </a:prstGeom>
        </p:spPr>
      </p:pic>
    </p:spTree>
    <p:extLst>
      <p:ext uri="{BB962C8B-B14F-4D97-AF65-F5344CB8AC3E}">
        <p14:creationId xmlns:p14="http://schemas.microsoft.com/office/powerpoint/2010/main" val="3973508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buiten, trein, gras, spoor&#10;&#10;Automatisch gegenereerde beschrijving">
            <a:extLst>
              <a:ext uri="{FF2B5EF4-FFF2-40B4-BE49-F238E27FC236}">
                <a16:creationId xmlns:a16="http://schemas.microsoft.com/office/drawing/2014/main" id="{07021444-9D5D-DF41-ADE5-3231A56530A6}"/>
              </a:ext>
            </a:extLst>
          </p:cNvPr>
          <p:cNvPicPr>
            <a:picLocks noGrp="1" noChangeAspect="1"/>
          </p:cNvPicPr>
          <p:nvPr>
            <p:ph idx="1"/>
          </p:nvPr>
        </p:nvPicPr>
        <p:blipFill rotWithShape="1">
          <a:blip r:embed="rId3"/>
          <a:srcRect b="15414"/>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694B345-2E42-3041-82FD-529F2D7A06A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Je kunt het niet in  je eendje!</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380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040AF47-9591-1D4A-8443-2630166EB88D}"/>
              </a:ext>
            </a:extLst>
          </p:cNvPr>
          <p:cNvSpPr>
            <a:spLocks noGrp="1"/>
          </p:cNvSpPr>
          <p:nvPr>
            <p:ph type="title"/>
          </p:nvPr>
        </p:nvSpPr>
        <p:spPr>
          <a:xfrm>
            <a:off x="429099" y="2192311"/>
            <a:ext cx="3658053" cy="1786515"/>
          </a:xfrm>
        </p:spPr>
        <p:txBody>
          <a:bodyPr vert="horz" lIns="91440" tIns="45720" rIns="91440" bIns="45720" rtlCol="0" anchor="t">
            <a:normAutofit fontScale="90000"/>
          </a:bodyPr>
          <a:lstStyle/>
          <a:p>
            <a:r>
              <a:rPr lang="en-US" kern="1200" err="1">
                <a:solidFill>
                  <a:srgbClr val="FFFFFF"/>
                </a:solidFill>
                <a:latin typeface="+mj-lt"/>
                <a:ea typeface="+mj-ea"/>
                <a:cs typeface="+mj-cs"/>
              </a:rPr>
              <a:t>Succesvol</a:t>
            </a:r>
            <a:r>
              <a:rPr lang="en-US" kern="1200">
                <a:solidFill>
                  <a:srgbClr val="FFFFFF"/>
                </a:solidFill>
                <a:latin typeface="+mj-lt"/>
                <a:ea typeface="+mj-ea"/>
                <a:cs typeface="+mj-cs"/>
              </a:rPr>
              <a:t> of </a:t>
            </a:r>
            <a:r>
              <a:rPr lang="en-US" kern="1200" err="1">
                <a:solidFill>
                  <a:srgbClr val="FFFFFF"/>
                </a:solidFill>
                <a:latin typeface="+mj-lt"/>
                <a:ea typeface="+mj-ea"/>
                <a:cs typeface="+mj-cs"/>
              </a:rPr>
              <a:t>niet</a:t>
            </a:r>
            <a:r>
              <a:rPr lang="en-US" kern="1200">
                <a:solidFill>
                  <a:srgbClr val="FFFFFF"/>
                </a:solidFill>
                <a:latin typeface="+mj-lt"/>
                <a:ea typeface="+mj-ea"/>
                <a:cs typeface="+mj-cs"/>
              </a:rPr>
              <a:t> </a:t>
            </a:r>
            <a:r>
              <a:rPr lang="en-US" kern="1200" err="1">
                <a:solidFill>
                  <a:srgbClr val="FFFFFF"/>
                </a:solidFill>
                <a:latin typeface="+mj-lt"/>
                <a:ea typeface="+mj-ea"/>
                <a:cs typeface="+mj-cs"/>
              </a:rPr>
              <a:t>succesvol</a:t>
            </a:r>
            <a:r>
              <a:rPr lang="en-US" kern="1200">
                <a:solidFill>
                  <a:srgbClr val="FFFFFF"/>
                </a:solidFill>
                <a:latin typeface="+mj-lt"/>
                <a:ea typeface="+mj-ea"/>
                <a:cs typeface="+mj-cs"/>
              </a:rPr>
              <a:t>?</a:t>
            </a:r>
            <a:br>
              <a:rPr lang="en-US" kern="1200">
                <a:solidFill>
                  <a:srgbClr val="FFFFFF"/>
                </a:solidFill>
                <a:latin typeface="+mj-lt"/>
                <a:ea typeface="+mj-ea"/>
                <a:cs typeface="+mj-cs"/>
              </a:rPr>
            </a:br>
            <a:r>
              <a:rPr lang="en-US" kern="1200">
                <a:solidFill>
                  <a:srgbClr val="FFFFFF"/>
                </a:solidFill>
                <a:latin typeface="+mj-lt"/>
                <a:ea typeface="+mj-ea"/>
                <a:cs typeface="+mj-cs"/>
              </a:rPr>
              <a:t>Wat </a:t>
            </a:r>
            <a:r>
              <a:rPr lang="en-US" kern="1200" err="1">
                <a:solidFill>
                  <a:srgbClr val="FFFFFF"/>
                </a:solidFill>
                <a:latin typeface="+mj-lt"/>
                <a:ea typeface="+mj-ea"/>
                <a:cs typeface="+mj-cs"/>
              </a:rPr>
              <a:t>denken</a:t>
            </a:r>
            <a:r>
              <a:rPr lang="en-US" kern="1200">
                <a:solidFill>
                  <a:srgbClr val="FFFFFF"/>
                </a:solidFill>
                <a:latin typeface="+mj-lt"/>
                <a:ea typeface="+mj-ea"/>
                <a:cs typeface="+mj-cs"/>
              </a:rPr>
              <a:t> </a:t>
            </a:r>
            <a:r>
              <a:rPr lang="en-US" kern="1200" err="1">
                <a:solidFill>
                  <a:srgbClr val="FFFFFF"/>
                </a:solidFill>
                <a:latin typeface="+mj-lt"/>
                <a:ea typeface="+mj-ea"/>
                <a:cs typeface="+mj-cs"/>
              </a:rPr>
              <a:t>jullie</a:t>
            </a:r>
            <a:r>
              <a:rPr lang="en-US" kern="1200">
                <a:solidFill>
                  <a:srgbClr val="FFFFFF"/>
                </a:solidFill>
                <a:latin typeface="+mj-lt"/>
                <a:ea typeface="+mj-ea"/>
                <a:cs typeface="+mj-cs"/>
              </a:rPr>
              <a:t>?</a:t>
            </a:r>
          </a:p>
        </p:txBody>
      </p:sp>
      <p:pic>
        <p:nvPicPr>
          <p:cNvPr id="13" name="Tijdelijke aanduiding voor inhoud 12" descr="Afbeelding met tekst, kaart&#10;&#10;Automatisch gegenereerde beschrijving">
            <a:extLst>
              <a:ext uri="{FF2B5EF4-FFF2-40B4-BE49-F238E27FC236}">
                <a16:creationId xmlns:a16="http://schemas.microsoft.com/office/drawing/2014/main" id="{7E21BD16-382E-D847-B039-864CB4829937}"/>
              </a:ext>
            </a:extLst>
          </p:cNvPr>
          <p:cNvPicPr>
            <a:picLocks noGrp="1" noChangeAspect="1"/>
          </p:cNvPicPr>
          <p:nvPr>
            <p:ph idx="1"/>
          </p:nvPr>
        </p:nvPicPr>
        <p:blipFill>
          <a:blip r:embed="rId4"/>
          <a:stretch>
            <a:fillRect/>
          </a:stretch>
        </p:blipFill>
        <p:spPr>
          <a:xfrm>
            <a:off x="6379341" y="1148510"/>
            <a:ext cx="5017318" cy="4553216"/>
          </a:xfrm>
          <a:prstGeom prst="rect">
            <a:avLst/>
          </a:prstGeom>
          <a:ln w="9525">
            <a:noFill/>
          </a:ln>
        </p:spPr>
      </p:pic>
    </p:spTree>
    <p:extLst>
      <p:ext uri="{BB962C8B-B14F-4D97-AF65-F5344CB8AC3E}">
        <p14:creationId xmlns:p14="http://schemas.microsoft.com/office/powerpoint/2010/main" val="220187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buiten, oud, man, zand&#10;&#10;Automatisch gegenereerde beschrijving">
            <a:extLst>
              <a:ext uri="{FF2B5EF4-FFF2-40B4-BE49-F238E27FC236}">
                <a16:creationId xmlns:a16="http://schemas.microsoft.com/office/drawing/2014/main" id="{16F24730-7F48-034E-8685-627A1A643D53}"/>
              </a:ext>
            </a:extLst>
          </p:cNvPr>
          <p:cNvPicPr>
            <a:picLocks noChangeAspect="1"/>
          </p:cNvPicPr>
          <p:nvPr/>
        </p:nvPicPr>
        <p:blipFill rotWithShape="1">
          <a:blip r:embed="rId3"/>
          <a:srcRect t="31822" r="2" b="8662"/>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7" name="Afbeelding 6" descr="Afbeelding met bril, zonnebril, binnen, tafel&#10;&#10;Automatisch gegenereerde beschrijving">
            <a:extLst>
              <a:ext uri="{FF2B5EF4-FFF2-40B4-BE49-F238E27FC236}">
                <a16:creationId xmlns:a16="http://schemas.microsoft.com/office/drawing/2014/main" id="{DF8D29F7-E99B-E044-AA5C-50E64163DD3D}"/>
              </a:ext>
            </a:extLst>
          </p:cNvPr>
          <p:cNvPicPr>
            <a:picLocks noChangeAspect="1"/>
          </p:cNvPicPr>
          <p:nvPr/>
        </p:nvPicPr>
        <p:blipFill rotWithShape="1">
          <a:blip r:embed="rId4"/>
          <a:srcRect t="21604" r="-2" b="27389"/>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19"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4B90C5B3-A2F5-8940-9CE8-6E0B8C6A16F9}"/>
              </a:ext>
            </a:extLst>
          </p:cNvPr>
          <p:cNvSpPr>
            <a:spLocks noGrp="1"/>
          </p:cNvSpPr>
          <p:nvPr>
            <p:ph type="title"/>
          </p:nvPr>
        </p:nvSpPr>
        <p:spPr>
          <a:xfrm>
            <a:off x="838200" y="365125"/>
            <a:ext cx="10515600" cy="1325563"/>
          </a:xfrm>
        </p:spPr>
        <p:txBody>
          <a:bodyPr>
            <a:normAutofit/>
          </a:bodyPr>
          <a:lstStyle/>
          <a:p>
            <a:r>
              <a:rPr lang="nl-NL">
                <a:solidFill>
                  <a:schemeClr val="bg1"/>
                </a:solidFill>
              </a:rPr>
              <a:t>De basis is vertrouwen…</a:t>
            </a:r>
          </a:p>
        </p:txBody>
      </p:sp>
      <p:sp>
        <p:nvSpPr>
          <p:cNvPr id="3" name="Tijdelijke aanduiding voor inhoud 2">
            <a:extLst>
              <a:ext uri="{FF2B5EF4-FFF2-40B4-BE49-F238E27FC236}">
                <a16:creationId xmlns:a16="http://schemas.microsoft.com/office/drawing/2014/main" id="{75F97724-357E-3F4E-AEDC-56B3278AC721}"/>
              </a:ext>
            </a:extLst>
          </p:cNvPr>
          <p:cNvSpPr>
            <a:spLocks noGrp="1"/>
          </p:cNvSpPr>
          <p:nvPr>
            <p:ph idx="1"/>
          </p:nvPr>
        </p:nvSpPr>
        <p:spPr>
          <a:xfrm>
            <a:off x="838200" y="2015406"/>
            <a:ext cx="5097779" cy="4065986"/>
          </a:xfrm>
        </p:spPr>
        <p:txBody>
          <a:bodyPr anchor="t">
            <a:normAutofit fontScale="70000" lnSpcReduction="20000"/>
          </a:bodyPr>
          <a:lstStyle/>
          <a:p>
            <a:pPr marL="0" indent="0">
              <a:buNone/>
            </a:pPr>
            <a:endParaRPr lang="nl-NL" sz="2000"/>
          </a:p>
          <a:p>
            <a:pPr marL="0" indent="0">
              <a:buNone/>
            </a:pPr>
            <a:r>
              <a:rPr lang="nl-NL" sz="2000"/>
              <a:t>Door welke bril kijk jij?</a:t>
            </a:r>
          </a:p>
          <a:p>
            <a:r>
              <a:rPr lang="nl-NL" sz="2000"/>
              <a:t>Wat zegt de van Dale:</a:t>
            </a:r>
            <a:endParaRPr lang="nl-NL" sz="1600"/>
          </a:p>
          <a:p>
            <a:pPr lvl="1"/>
            <a:r>
              <a:rPr lang="nl-NL" sz="2000"/>
              <a:t> Geloof in iemands goede trouw en eerlijkheid</a:t>
            </a:r>
          </a:p>
          <a:p>
            <a:r>
              <a:rPr lang="nl-NL" sz="2000"/>
              <a:t>Wat zegt de wetenschap?</a:t>
            </a:r>
          </a:p>
          <a:p>
            <a:pPr lvl="1"/>
            <a:r>
              <a:rPr lang="nl-NL"/>
              <a:t>Wetenschapper Roger Mayer (1995) beschrijft vertrouwen als de bereidheid om kwetsbaar te zijn voor de acties van een ander, gebaseerd op de verwachting dat die ander een bepaalde actie zal uitvoeren, terwijl je de ander niet kunt controleren. Deze definitie is door talloze wetenschappers overgenomen</a:t>
            </a:r>
          </a:p>
          <a:p>
            <a:pPr lvl="1"/>
            <a:r>
              <a:rPr lang="nl-NL"/>
              <a:t>Bereidheid van een persoon of groep om afhankelijk te zijn van daden van een andere persoon of groep </a:t>
            </a:r>
            <a:endParaRPr lang="nl-NL" sz="1600"/>
          </a:p>
          <a:p>
            <a:pPr lvl="1"/>
            <a:endParaRPr lang="nl-NL" sz="1600"/>
          </a:p>
          <a:p>
            <a:r>
              <a:rPr lang="nl-NL" sz="2000"/>
              <a:t>Is er een definitie of het is het gevoel?</a:t>
            </a:r>
          </a:p>
        </p:txBody>
      </p:sp>
    </p:spTree>
    <p:extLst>
      <p:ext uri="{BB962C8B-B14F-4D97-AF65-F5344CB8AC3E}">
        <p14:creationId xmlns:p14="http://schemas.microsoft.com/office/powerpoint/2010/main" val="114830444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kamer, shirt&#10;&#10;Automatisch gegenereerde beschrijving">
            <a:extLst>
              <a:ext uri="{FF2B5EF4-FFF2-40B4-BE49-F238E27FC236}">
                <a16:creationId xmlns:a16="http://schemas.microsoft.com/office/drawing/2014/main" id="{DB0F16F3-692F-F44B-A7BE-A838D77B9436}"/>
              </a:ext>
            </a:extLst>
          </p:cNvPr>
          <p:cNvPicPr>
            <a:picLocks noChangeAspect="1"/>
          </p:cNvPicPr>
          <p:nvPr/>
        </p:nvPicPr>
        <p:blipFill rotWithShape="1">
          <a:blip r:embed="rId3">
            <a:alphaModFix/>
          </a:blip>
          <a:srcRect l="4884" r="23090" b="-1"/>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el 1">
            <a:extLst>
              <a:ext uri="{FF2B5EF4-FFF2-40B4-BE49-F238E27FC236}">
                <a16:creationId xmlns:a16="http://schemas.microsoft.com/office/drawing/2014/main" id="{6D20EBB7-F1A2-1145-80C2-12C4F571DE33}"/>
              </a:ext>
            </a:extLst>
          </p:cNvPr>
          <p:cNvSpPr>
            <a:spLocks noGrp="1"/>
          </p:cNvSpPr>
          <p:nvPr>
            <p:ph type="title"/>
          </p:nvPr>
        </p:nvSpPr>
        <p:spPr>
          <a:xfrm>
            <a:off x="804998" y="798445"/>
            <a:ext cx="4803636" cy="1311664"/>
          </a:xfrm>
        </p:spPr>
        <p:txBody>
          <a:bodyPr>
            <a:normAutofit/>
          </a:bodyPr>
          <a:lstStyle/>
          <a:p>
            <a:r>
              <a:rPr lang="nl-NL">
                <a:solidFill>
                  <a:srgbClr val="000000"/>
                </a:solidFill>
              </a:rPr>
              <a:t>Belangrijk bij vertrouwen </a:t>
            </a:r>
          </a:p>
        </p:txBody>
      </p:sp>
      <p:sp>
        <p:nvSpPr>
          <p:cNvPr id="3" name="Tijdelijke aanduiding voor inhoud 2">
            <a:extLst>
              <a:ext uri="{FF2B5EF4-FFF2-40B4-BE49-F238E27FC236}">
                <a16:creationId xmlns:a16="http://schemas.microsoft.com/office/drawing/2014/main" id="{5CD9415D-7CB7-B24A-9626-8D7A09E84404}"/>
              </a:ext>
            </a:extLst>
          </p:cNvPr>
          <p:cNvSpPr>
            <a:spLocks noGrp="1"/>
          </p:cNvSpPr>
          <p:nvPr>
            <p:ph idx="1"/>
          </p:nvPr>
        </p:nvSpPr>
        <p:spPr>
          <a:xfrm>
            <a:off x="804997" y="2272143"/>
            <a:ext cx="4706803" cy="3788830"/>
          </a:xfrm>
        </p:spPr>
        <p:txBody>
          <a:bodyPr anchor="ctr">
            <a:normAutofit/>
          </a:bodyPr>
          <a:lstStyle/>
          <a:p>
            <a:r>
              <a:rPr lang="nl-NL" sz="2000" dirty="0">
                <a:solidFill>
                  <a:srgbClr val="000000"/>
                </a:solidFill>
              </a:rPr>
              <a:t>Elkaar kennen.</a:t>
            </a:r>
          </a:p>
          <a:p>
            <a:r>
              <a:rPr lang="nl-NL" sz="2000" dirty="0">
                <a:solidFill>
                  <a:srgbClr val="000000"/>
                </a:solidFill>
              </a:rPr>
              <a:t>Veilige omgeving.</a:t>
            </a:r>
          </a:p>
          <a:p>
            <a:r>
              <a:rPr lang="nl-NL" sz="2000" dirty="0">
                <a:solidFill>
                  <a:srgbClr val="000000"/>
                </a:solidFill>
              </a:rPr>
              <a:t>Iedereen moet zich kwetsbaar durven en kunnen opstellen.</a:t>
            </a:r>
          </a:p>
          <a:p>
            <a:r>
              <a:rPr lang="nl-NL" sz="2000" dirty="0">
                <a:solidFill>
                  <a:srgbClr val="000000"/>
                </a:solidFill>
              </a:rPr>
              <a:t>Beseffen dat we verschillend zijn.</a:t>
            </a:r>
          </a:p>
        </p:txBody>
      </p:sp>
    </p:spTree>
    <p:extLst>
      <p:ext uri="{BB962C8B-B14F-4D97-AF65-F5344CB8AC3E}">
        <p14:creationId xmlns:p14="http://schemas.microsoft.com/office/powerpoint/2010/main" val="3304276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EF60AFB-64C1-3B43-BCF2-88298BBFB883}"/>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err="1">
                <a:solidFill>
                  <a:srgbClr val="FFFFFF"/>
                </a:solidFill>
                <a:latin typeface="+mj-lt"/>
                <a:ea typeface="+mj-ea"/>
                <a:cs typeface="+mj-cs"/>
              </a:rPr>
              <a:t>Kleur</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bekennen</a:t>
            </a:r>
            <a:br>
              <a:rPr lang="en-US" sz="4800" dirty="0">
                <a:solidFill>
                  <a:srgbClr val="FFFFFF"/>
                </a:solidFill>
              </a:rPr>
            </a:br>
            <a:r>
              <a:rPr lang="en-US" sz="2000" dirty="0">
                <a:solidFill>
                  <a:srgbClr val="FFFFFF"/>
                </a:solidFill>
                <a:hlinkClick r:id="rId3"/>
              </a:rPr>
              <a:t>https://youtu.be/Bxet7uZBsgA</a:t>
            </a:r>
            <a:br>
              <a:rPr lang="en-US" sz="2000" dirty="0">
                <a:solidFill>
                  <a:srgbClr val="FFFFFF"/>
                </a:solidFill>
              </a:rPr>
            </a:br>
            <a:br>
              <a:rPr lang="en-US" sz="2000" dirty="0">
                <a:solidFill>
                  <a:srgbClr val="FFFFFF"/>
                </a:solidFill>
              </a:rPr>
            </a:br>
            <a:r>
              <a:rPr lang="en-US" sz="2000" dirty="0">
                <a:solidFill>
                  <a:srgbClr val="FFFFFF"/>
                </a:solidFill>
                <a:hlinkClick r:id="rId4"/>
              </a:rPr>
              <a:t>https://www.123test.nl/disc-test/</a:t>
            </a:r>
            <a:endParaRPr lang="en-US" sz="2000" kern="1200" dirty="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a:extLst>
              <a:ext uri="{FF2B5EF4-FFF2-40B4-BE49-F238E27FC236}">
                <a16:creationId xmlns:a16="http://schemas.microsoft.com/office/drawing/2014/main" id="{9AD0D5C0-C36F-D240-B3D6-E2A722B83FC4}"/>
              </a:ext>
            </a:extLst>
          </p:cNvPr>
          <p:cNvPicPr>
            <a:picLocks noGrp="1" noChangeAspect="1"/>
          </p:cNvPicPr>
          <p:nvPr>
            <p:ph idx="1"/>
          </p:nvPr>
        </p:nvPicPr>
        <p:blipFill>
          <a:blip r:embed="rId5"/>
          <a:stretch>
            <a:fillRect/>
          </a:stretch>
        </p:blipFill>
        <p:spPr>
          <a:xfrm>
            <a:off x="5580472" y="492573"/>
            <a:ext cx="5700245" cy="5880796"/>
          </a:xfrm>
          <a:prstGeom prst="rect">
            <a:avLst/>
          </a:prstGeom>
        </p:spPr>
      </p:pic>
    </p:spTree>
    <p:extLst>
      <p:ext uri="{BB962C8B-B14F-4D97-AF65-F5344CB8AC3E}">
        <p14:creationId xmlns:p14="http://schemas.microsoft.com/office/powerpoint/2010/main" val="2446679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E9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Tijdelijke aanduiding voor inhoud 8" descr="Afbeelding met schermafbeelding, apparaat, voedsel, fruit&#10;&#10;Automatisch gegenereerde beschrijving">
            <a:extLst>
              <a:ext uri="{FF2B5EF4-FFF2-40B4-BE49-F238E27FC236}">
                <a16:creationId xmlns:a16="http://schemas.microsoft.com/office/drawing/2014/main" id="{D6522776-AE34-EB44-A61D-001891E39367}"/>
              </a:ext>
            </a:extLst>
          </p:cNvPr>
          <p:cNvPicPr>
            <a:picLocks noChangeAspect="1"/>
          </p:cNvPicPr>
          <p:nvPr/>
        </p:nvPicPr>
        <p:blipFill>
          <a:blip r:embed="rId3"/>
          <a:stretch>
            <a:fillRect/>
          </a:stretch>
        </p:blipFill>
        <p:spPr>
          <a:xfrm>
            <a:off x="643467" y="988992"/>
            <a:ext cx="10905066" cy="4880016"/>
          </a:xfrm>
          <a:prstGeom prst="rect">
            <a:avLst/>
          </a:prstGeom>
        </p:spPr>
      </p:pic>
    </p:spTree>
    <p:extLst>
      <p:ext uri="{BB962C8B-B14F-4D97-AF65-F5344CB8AC3E}">
        <p14:creationId xmlns:p14="http://schemas.microsoft.com/office/powerpoint/2010/main" val="224575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9F3CC52A-2E4E-7C45-B1A4-24A0F95C0B29}"/>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Kernkwadranten</a:t>
            </a:r>
          </a:p>
        </p:txBody>
      </p:sp>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Tijdelijke aanduiding voor inhoud 7" descr="Afbeelding met schermafbeelding&#10;&#10;Automatisch gegenereerde beschrijving">
            <a:extLst>
              <a:ext uri="{FF2B5EF4-FFF2-40B4-BE49-F238E27FC236}">
                <a16:creationId xmlns:a16="http://schemas.microsoft.com/office/drawing/2014/main" id="{6CE4FD11-9177-F740-BD4C-2AA70151038A}"/>
              </a:ext>
            </a:extLst>
          </p:cNvPr>
          <p:cNvPicPr>
            <a:picLocks noGrp="1" noChangeAspect="1"/>
          </p:cNvPicPr>
          <p:nvPr>
            <p:ph sz="half" idx="1"/>
          </p:nvPr>
        </p:nvPicPr>
        <p:blipFill>
          <a:blip r:embed="rId2"/>
          <a:stretch>
            <a:fillRect/>
          </a:stretch>
        </p:blipFill>
        <p:spPr>
          <a:xfrm>
            <a:off x="331567" y="2441047"/>
            <a:ext cx="5455917" cy="3969179"/>
          </a:xfrm>
          <a:prstGeom prst="rect">
            <a:avLst/>
          </a:prstGeom>
        </p:spPr>
      </p:pic>
      <p:cxnSp>
        <p:nvCxnSpPr>
          <p:cNvPr id="19" name="Straight Connector 1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Tijdelijke aanduiding voor inhoud 9">
            <a:extLst>
              <a:ext uri="{FF2B5EF4-FFF2-40B4-BE49-F238E27FC236}">
                <a16:creationId xmlns:a16="http://schemas.microsoft.com/office/drawing/2014/main" id="{C22B1967-6220-4B45-8DB8-0F1774DFA440}"/>
              </a:ext>
            </a:extLst>
          </p:cNvPr>
          <p:cNvPicPr>
            <a:picLocks noGrp="1" noChangeAspect="1"/>
          </p:cNvPicPr>
          <p:nvPr>
            <p:ph sz="half" idx="2"/>
          </p:nvPr>
        </p:nvPicPr>
        <p:blipFill>
          <a:blip r:embed="rId3"/>
          <a:stretch>
            <a:fillRect/>
          </a:stretch>
        </p:blipFill>
        <p:spPr>
          <a:xfrm>
            <a:off x="6445073" y="2720662"/>
            <a:ext cx="5455917" cy="3409948"/>
          </a:xfrm>
          <a:prstGeom prst="rect">
            <a:avLst/>
          </a:prstGeom>
        </p:spPr>
      </p:pic>
    </p:spTree>
    <p:extLst>
      <p:ext uri="{BB962C8B-B14F-4D97-AF65-F5344CB8AC3E}">
        <p14:creationId xmlns:p14="http://schemas.microsoft.com/office/powerpoint/2010/main" val="1447301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A7F7665-A86C-DA40-A8C6-DF59CE1B565A}"/>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kern="1200" dirty="0" err="1">
                <a:solidFill>
                  <a:srgbClr val="FFFFFF"/>
                </a:solidFill>
                <a:latin typeface="+mj-lt"/>
                <a:ea typeface="+mj-ea"/>
                <a:cs typeface="+mj-cs"/>
              </a:rPr>
              <a:t>Belang</a:t>
            </a:r>
            <a:r>
              <a:rPr lang="en-US" kern="1200" dirty="0">
                <a:solidFill>
                  <a:srgbClr val="FFFFFF"/>
                </a:solidFill>
                <a:latin typeface="+mj-lt"/>
                <a:ea typeface="+mj-ea"/>
                <a:cs typeface="+mj-cs"/>
              </a:rPr>
              <a:t> van </a:t>
            </a:r>
            <a:r>
              <a:rPr lang="en-US" kern="1200" dirty="0" err="1">
                <a:solidFill>
                  <a:srgbClr val="FFFFFF"/>
                </a:solidFill>
                <a:latin typeface="+mj-lt"/>
                <a:ea typeface="+mj-ea"/>
                <a:cs typeface="+mj-cs"/>
              </a:rPr>
              <a:t>goede</a:t>
            </a:r>
            <a:r>
              <a:rPr lang="en-US" kern="1200" dirty="0">
                <a:solidFill>
                  <a:srgbClr val="FFFFFF"/>
                </a:solidFill>
                <a:latin typeface="+mj-lt"/>
                <a:ea typeface="+mj-ea"/>
                <a:cs typeface="+mj-cs"/>
              </a:rPr>
              <a:t> </a:t>
            </a:r>
            <a:r>
              <a:rPr lang="en-US" kern="1200" dirty="0" err="1">
                <a:solidFill>
                  <a:srgbClr val="FFFFFF"/>
                </a:solidFill>
                <a:latin typeface="+mj-lt"/>
                <a:ea typeface="+mj-ea"/>
                <a:cs typeface="+mj-cs"/>
              </a:rPr>
              <a:t>communicatie</a:t>
            </a:r>
            <a:r>
              <a:rPr lang="en-US" kern="1200" dirty="0">
                <a:solidFill>
                  <a:srgbClr val="FFFFFF"/>
                </a:solidFill>
                <a:latin typeface="+mj-lt"/>
                <a:ea typeface="+mj-ea"/>
                <a:cs typeface="+mj-cs"/>
              </a:rPr>
              <a:t>!</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schermafbeelding&#10;&#10;Automatisch gegenereerde beschrijving">
            <a:extLst>
              <a:ext uri="{FF2B5EF4-FFF2-40B4-BE49-F238E27FC236}">
                <a16:creationId xmlns:a16="http://schemas.microsoft.com/office/drawing/2014/main" id="{EE786D10-C15D-734F-899F-E808D783A81A}"/>
              </a:ext>
            </a:extLst>
          </p:cNvPr>
          <p:cNvPicPr>
            <a:picLocks noGrp="1" noChangeAspect="1"/>
          </p:cNvPicPr>
          <p:nvPr>
            <p:ph idx="1"/>
          </p:nvPr>
        </p:nvPicPr>
        <p:blipFill>
          <a:blip r:embed="rId3"/>
          <a:stretch>
            <a:fillRect/>
          </a:stretch>
        </p:blipFill>
        <p:spPr>
          <a:xfrm>
            <a:off x="5351643" y="492573"/>
            <a:ext cx="6157902" cy="5880796"/>
          </a:xfrm>
          <a:prstGeom prst="rect">
            <a:avLst/>
          </a:prstGeom>
        </p:spPr>
      </p:pic>
    </p:spTree>
    <p:extLst>
      <p:ext uri="{BB962C8B-B14F-4D97-AF65-F5344CB8AC3E}">
        <p14:creationId xmlns:p14="http://schemas.microsoft.com/office/powerpoint/2010/main" val="120040850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1006</TotalTime>
  <Words>526</Words>
  <Application>Microsoft Macintosh PowerPoint</Application>
  <PresentationFormat>Breedbeeld</PresentationFormat>
  <Paragraphs>84</Paragraphs>
  <Slides>19</Slides>
  <Notes>11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Calibri Light</vt:lpstr>
      <vt:lpstr>Kantoorthema</vt:lpstr>
      <vt:lpstr>Personeelsmanagement en leiderschap</vt:lpstr>
      <vt:lpstr>Je kunt het niet in  je eendje!</vt:lpstr>
      <vt:lpstr>Succesvol of niet succesvol? Wat denken jullie?</vt:lpstr>
      <vt:lpstr>De basis is vertrouwen…</vt:lpstr>
      <vt:lpstr>Belangrijk bij vertrouwen </vt:lpstr>
      <vt:lpstr>Kleur bekennen https://youtu.be/Bxet7uZBsgA  https://www.123test.nl/disc-test/</vt:lpstr>
      <vt:lpstr>PowerPoint-presentatie</vt:lpstr>
      <vt:lpstr>Kernkwadranten</vt:lpstr>
      <vt:lpstr>Belang van goede communicatie!</vt:lpstr>
      <vt:lpstr>Constructieve conflicten</vt:lpstr>
      <vt:lpstr>Constructieve conflicten</vt:lpstr>
      <vt:lpstr>Doelen en afspraken</vt:lpstr>
      <vt:lpstr>Triple A</vt:lpstr>
      <vt:lpstr>Teamrollen van Belbin</vt:lpstr>
      <vt:lpstr>PowerPoint-presentatie</vt:lpstr>
      <vt:lpstr>PowerPoint-presentatie</vt:lpstr>
      <vt:lpstr>PowerPoint-presentatie</vt:lpstr>
      <vt:lpstr>PowerPoint-presentatie</vt:lpstr>
      <vt:lpstr>Leiderschap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Personeelsmanagement en leiderschap</dc:title>
  <dc:creator>Mariska de Rouw</dc:creator>
  <cp:lastModifiedBy>Mariska de Rouw</cp:lastModifiedBy>
  <cp:revision>6</cp:revision>
  <dcterms:created xsi:type="dcterms:W3CDTF">2019-12-02T15:52:52Z</dcterms:created>
  <dcterms:modified xsi:type="dcterms:W3CDTF">2019-12-05T07:43:13Z</dcterms:modified>
</cp:coreProperties>
</file>